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3722" y="2465890"/>
            <a:ext cx="47194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Enzymes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AutoShape 2" descr="Image result for enzy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nzym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84136"/>
            <a:ext cx="4468761" cy="25889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2" y="160337"/>
            <a:ext cx="5044831" cy="24365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75" y="3890665"/>
            <a:ext cx="3457780" cy="27197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3999707"/>
            <a:ext cx="42862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152400" y="2286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90"/>
              </a:buClr>
              <a:buSzPct val="25000"/>
              <a:buFont typeface="Arial"/>
              <a:buNone/>
            </a:pPr>
            <a:r>
              <a:rPr lang="en-US" sz="4860" b="1" i="0" u="none" strike="noStrike" cap="non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Chemical Reactions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304800" y="1207875"/>
            <a:ext cx="8381999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Chemical reactions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the breaking and creating of bonds between different substances (this requires energy)</a:t>
            </a:r>
          </a:p>
          <a:p>
            <a:pPr marL="457200" marR="0" lvl="0" indent="-457200" algn="l" rtl="0">
              <a:spcBef>
                <a:spcPts val="56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1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Activation energy</a:t>
            </a:r>
            <a:r>
              <a:rPr lang="en-US" sz="2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The amount of energy needed to make a chemical reaction start</a:t>
            </a:r>
          </a:p>
        </p:txBody>
      </p:sp>
      <p:cxnSp>
        <p:nvCxnSpPr>
          <p:cNvPr id="90" name="Shape 90"/>
          <p:cNvCxnSpPr/>
          <p:nvPr/>
        </p:nvCxnSpPr>
        <p:spPr>
          <a:xfrm>
            <a:off x="2890000" y="4693164"/>
            <a:ext cx="2501908" cy="18403"/>
          </a:xfrm>
          <a:prstGeom prst="straightConnector1">
            <a:avLst/>
          </a:prstGeom>
          <a:noFill/>
          <a:ln w="28575" cap="flat" cmpd="sng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91" name="Shape 91"/>
          <p:cNvCxnSpPr/>
          <p:nvPr/>
        </p:nvCxnSpPr>
        <p:spPr>
          <a:xfrm>
            <a:off x="4196944" y="3586975"/>
            <a:ext cx="0" cy="110619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152400" y="228600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90"/>
              </a:buClr>
              <a:buSzPct val="25000"/>
              <a:buFont typeface="Arial"/>
              <a:buNone/>
            </a:pPr>
            <a:r>
              <a:rPr lang="en-US" sz="4860" b="1" i="0" u="none" strike="noStrike" cap="none" dirty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Chemical Reactions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304800" y="1189471"/>
            <a:ext cx="8381999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ct val="100000"/>
              <a:buFont typeface="Arial"/>
              <a:buChar char="•"/>
            </a:pPr>
            <a:r>
              <a:rPr lang="en-US" sz="2800" b="1" i="0" u="sng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Reactants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1" i="0" u="none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substrate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): substances that are changed during a reaction</a:t>
            </a:r>
          </a:p>
          <a:p>
            <a:pPr marL="457200" marR="0" lvl="0" indent="-457200" algn="l" rtl="0">
              <a:spcBef>
                <a:spcPts val="560"/>
              </a:spcBef>
              <a:buClr>
                <a:srgbClr val="FF6600"/>
              </a:buClr>
              <a:buSzPct val="100000"/>
              <a:buFont typeface="Arial"/>
              <a:buChar char="•"/>
            </a:pPr>
            <a:r>
              <a:rPr lang="en-US" sz="2800" b="1" i="0" u="sng" strike="noStrike" cap="non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Products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substances that are made by a chemical reaction</a:t>
            </a:r>
          </a:p>
        </p:txBody>
      </p:sp>
      <p:cxnSp>
        <p:nvCxnSpPr>
          <p:cNvPr id="98" name="Shape 98"/>
          <p:cNvCxnSpPr/>
          <p:nvPr/>
        </p:nvCxnSpPr>
        <p:spPr>
          <a:xfrm rot="10800000">
            <a:off x="3110892" y="4748377"/>
            <a:ext cx="0" cy="349687"/>
          </a:xfrm>
          <a:prstGeom prst="straightConnector1">
            <a:avLst/>
          </a:pr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99" name="Shape 99"/>
          <p:cNvCxnSpPr/>
          <p:nvPr/>
        </p:nvCxnSpPr>
        <p:spPr>
          <a:xfrm>
            <a:off x="5619471" y="5366055"/>
            <a:ext cx="0" cy="494235"/>
          </a:xfrm>
          <a:prstGeom prst="straightConnector1">
            <a:avLst/>
          </a:pr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00" name="Shape 100"/>
          <p:cNvSpPr txBox="1"/>
          <p:nvPr/>
        </p:nvSpPr>
        <p:spPr>
          <a:xfrm>
            <a:off x="2890000" y="4988900"/>
            <a:ext cx="108342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rgbClr val="3366FF"/>
                </a:solidFill>
                <a:latin typeface="Calibri"/>
                <a:ea typeface="Calibri"/>
                <a:cs typeface="Calibri"/>
                <a:sym typeface="Calibri"/>
              </a:rPr>
              <a:t>reactants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5077758" y="5098064"/>
            <a:ext cx="103112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60" b="1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Enzyme </a:t>
            </a:r>
            <a:r>
              <a:rPr lang="en-US" sz="4860" b="1" dirty="0" err="1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Catalzyed</a:t>
            </a:r>
            <a:r>
              <a:rPr lang="en-US" sz="4860" b="1" dirty="0" smtClean="0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 Reaction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7" y="1600200"/>
            <a:ext cx="9247239" cy="488909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46327" y="1094487"/>
            <a:ext cx="8492873" cy="5467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Enzymes</a:t>
            </a: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a type of </a:t>
            </a:r>
            <a:r>
              <a:rPr lang="en-US" sz="3200" b="1" i="0" u="none" strike="noStrike" cap="non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PROTEIN</a:t>
            </a: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speed up biochemical reactions by lowering the activation energy. 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Because they speed up reactions, they are called </a:t>
            </a:r>
            <a:r>
              <a:rPr lang="en-US" sz="2800" b="1" i="0" u="none" strike="noStrike" cap="none">
                <a:solidFill>
                  <a:srgbClr val="8000FF"/>
                </a:solidFill>
                <a:latin typeface="Arial"/>
                <a:ea typeface="Arial"/>
                <a:cs typeface="Arial"/>
                <a:sym typeface="Arial"/>
              </a:rPr>
              <a:t>catalysts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Enzymes are specialized molecules that bind to </a:t>
            </a:r>
            <a:r>
              <a:rPr lang="en-US" sz="3200" b="1" i="1" u="none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reactants</a:t>
            </a: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(aka, </a:t>
            </a:r>
            <a:r>
              <a:rPr lang="en-US" sz="3200" b="1" i="1" u="none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substrate</a:t>
            </a: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and help to break or form bonds. Then they release a newly created </a:t>
            </a:r>
            <a:r>
              <a:rPr lang="en-US" sz="3200" b="1" i="1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product.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000" b="1" i="1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Enzymes are not changed in a reaction and can be used over and over again!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0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152400" y="173384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90"/>
              </a:buClr>
              <a:buSzPct val="25000"/>
              <a:buFont typeface="Arial"/>
              <a:buNone/>
            </a:pPr>
            <a:r>
              <a:rPr lang="en-US" sz="5265" b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Enzymes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52402" y="1087786"/>
            <a:ext cx="7409075" cy="2279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0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Enzymes are </a:t>
            </a:r>
            <a:r>
              <a:rPr lang="en-US" sz="3200" b="0" i="1" u="none" strike="noStrike" cap="non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very specific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have an </a:t>
            </a:r>
            <a:r>
              <a:rPr lang="en-US" sz="2800" b="1" i="0" u="none" strike="noStrike" cap="none">
                <a:solidFill>
                  <a:srgbClr val="8000FF"/>
                </a:solidFill>
                <a:latin typeface="Arial"/>
                <a:ea typeface="Arial"/>
                <a:cs typeface="Arial"/>
                <a:sym typeface="Arial"/>
              </a:rPr>
              <a:t>active site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 fits only one </a:t>
            </a:r>
            <a:r>
              <a:rPr lang="en-US" sz="2800" b="0" i="0" u="none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substrate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0" i="0" u="none" strike="noStrike" cap="none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reactant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known as the </a:t>
            </a:r>
            <a:r>
              <a:rPr lang="en-US" sz="28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lock and key model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52400" y="173384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90"/>
              </a:buClr>
              <a:buSzPct val="25000"/>
              <a:buFont typeface="Arial"/>
              <a:buNone/>
            </a:pPr>
            <a:r>
              <a:rPr lang="en-US" sz="5265" b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Enzymes</a:t>
            </a:r>
          </a:p>
        </p:txBody>
      </p:sp>
      <p:sp>
        <p:nvSpPr>
          <p:cNvPr id="132" name="Shape 132"/>
          <p:cNvSpPr/>
          <p:nvPr/>
        </p:nvSpPr>
        <p:spPr>
          <a:xfrm rot="-8109351">
            <a:off x="3020742" y="3953023"/>
            <a:ext cx="2231885" cy="1385552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6600"/>
          </a:solidFill>
          <a:ln w="952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Shape 133"/>
          <p:cNvCxnSpPr/>
          <p:nvPr/>
        </p:nvCxnSpPr>
        <p:spPr>
          <a:xfrm>
            <a:off x="2856918" y="4310605"/>
            <a:ext cx="875718" cy="211681"/>
          </a:xfrm>
          <a:prstGeom prst="straightConnector1">
            <a:avLst/>
          </a:prstGeom>
          <a:noFill/>
          <a:ln w="57150" cap="flat" cmpd="sng">
            <a:solidFill>
              <a:srgbClr val="8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4" name="Shape 134"/>
          <p:cNvCxnSpPr/>
          <p:nvPr/>
        </p:nvCxnSpPr>
        <p:spPr>
          <a:xfrm>
            <a:off x="3732637" y="4522287"/>
            <a:ext cx="692654" cy="731262"/>
          </a:xfrm>
          <a:prstGeom prst="straightConnector1">
            <a:avLst/>
          </a:prstGeom>
          <a:noFill/>
          <a:ln w="57150" cap="flat" cmpd="sng">
            <a:solidFill>
              <a:srgbClr val="8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5" name="Shape 135"/>
          <p:cNvCxnSpPr/>
          <p:nvPr/>
        </p:nvCxnSpPr>
        <p:spPr>
          <a:xfrm rot="10800000" flipH="1">
            <a:off x="4425292" y="4772455"/>
            <a:ext cx="500249" cy="481094"/>
          </a:xfrm>
          <a:prstGeom prst="straightConnector1">
            <a:avLst/>
          </a:prstGeom>
          <a:noFill/>
          <a:ln w="57150" cap="flat" cmpd="sng">
            <a:solidFill>
              <a:srgbClr val="8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6" name="Shape 136"/>
          <p:cNvCxnSpPr/>
          <p:nvPr/>
        </p:nvCxnSpPr>
        <p:spPr>
          <a:xfrm>
            <a:off x="4925542" y="4772455"/>
            <a:ext cx="490910" cy="173194"/>
          </a:xfrm>
          <a:prstGeom prst="straightConnector1">
            <a:avLst/>
          </a:prstGeom>
          <a:noFill/>
          <a:ln w="57150" cap="flat" cmpd="sng">
            <a:solidFill>
              <a:srgbClr val="8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37" name="Shape 137"/>
          <p:cNvSpPr/>
          <p:nvPr/>
        </p:nvSpPr>
        <p:spPr>
          <a:xfrm rot="10800000">
            <a:off x="3097704" y="3810267"/>
            <a:ext cx="2693655" cy="1408565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Shape 138"/>
          <p:cNvCxnSpPr/>
          <p:nvPr/>
        </p:nvCxnSpPr>
        <p:spPr>
          <a:xfrm rot="10800000">
            <a:off x="4925542" y="5657669"/>
            <a:ext cx="865817" cy="266268"/>
          </a:xfrm>
          <a:prstGeom prst="straightConnector1">
            <a:avLst/>
          </a:pr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9" name="Shape 139"/>
          <p:cNvCxnSpPr/>
          <p:nvPr/>
        </p:nvCxnSpPr>
        <p:spPr>
          <a:xfrm flipH="1">
            <a:off x="5328827" y="4522287"/>
            <a:ext cx="1002024" cy="288656"/>
          </a:xfrm>
          <a:prstGeom prst="straightConnector1">
            <a:avLst/>
          </a:prstGeom>
          <a:noFill/>
          <a:ln w="57150" cap="flat" cmpd="sng">
            <a:solidFill>
              <a:srgbClr val="8000FF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0" name="Shape 140"/>
          <p:cNvCxnSpPr/>
          <p:nvPr/>
        </p:nvCxnSpPr>
        <p:spPr>
          <a:xfrm rot="10800000">
            <a:off x="5868319" y="3848755"/>
            <a:ext cx="1002024" cy="0"/>
          </a:xfrm>
          <a:prstGeom prst="straightConnector1">
            <a:avLst/>
          </a:prstGeom>
          <a:noFill/>
          <a:ln w="57150" cap="flat" cmpd="sng">
            <a:solidFill>
              <a:srgbClr val="3366FF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1" name="Shape 141"/>
          <p:cNvSpPr txBox="1"/>
          <p:nvPr/>
        </p:nvSpPr>
        <p:spPr>
          <a:xfrm>
            <a:off x="5787941" y="5693105"/>
            <a:ext cx="1313731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enzyme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6303553" y="4253058"/>
            <a:ext cx="167320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8000FF"/>
                </a:solidFill>
                <a:latin typeface="Arial"/>
                <a:ea typeface="Arial"/>
                <a:cs typeface="Arial"/>
                <a:sym typeface="Arial"/>
              </a:rPr>
              <a:t>active site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6595306" y="3460457"/>
            <a:ext cx="220541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substrate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(reactant)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152400" y="173384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90"/>
              </a:buClr>
              <a:buSzPct val="25000"/>
              <a:buFont typeface="Arial"/>
              <a:buNone/>
            </a:pPr>
            <a:r>
              <a:rPr lang="en-US" sz="5265" b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Enzymes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754270" y="2297875"/>
            <a:ext cx="2205417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Substrate</a:t>
            </a:r>
          </a:p>
        </p:txBody>
      </p:sp>
      <p:cxnSp>
        <p:nvCxnSpPr>
          <p:cNvPr id="150" name="Shape 150"/>
          <p:cNvCxnSpPr/>
          <p:nvPr/>
        </p:nvCxnSpPr>
        <p:spPr>
          <a:xfrm>
            <a:off x="1856978" y="2759540"/>
            <a:ext cx="0" cy="577315"/>
          </a:xfrm>
          <a:prstGeom prst="straightConnector1">
            <a:avLst/>
          </a:prstGeom>
          <a:noFill/>
          <a:ln w="57150" cap="flat" cmpd="sng">
            <a:solidFill>
              <a:srgbClr val="3366FF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51" name="Shape 151"/>
          <p:cNvSpPr txBox="1"/>
          <p:nvPr/>
        </p:nvSpPr>
        <p:spPr>
          <a:xfrm>
            <a:off x="4018548" y="6154769"/>
            <a:ext cx="1313731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enzyme</a:t>
            </a:r>
          </a:p>
        </p:txBody>
      </p:sp>
      <p:cxnSp>
        <p:nvCxnSpPr>
          <p:cNvPr id="152" name="Shape 152"/>
          <p:cNvCxnSpPr>
            <a:stCxn id="151" idx="1"/>
          </p:cNvCxnSpPr>
          <p:nvPr/>
        </p:nvCxnSpPr>
        <p:spPr>
          <a:xfrm rot="10800000">
            <a:off x="2283048" y="5398002"/>
            <a:ext cx="1735500" cy="987600"/>
          </a:xfrm>
          <a:prstGeom prst="straightConnector1">
            <a:avLst/>
          </a:pr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53" name="Shape 153"/>
          <p:cNvCxnSpPr/>
          <p:nvPr/>
        </p:nvCxnSpPr>
        <p:spPr>
          <a:xfrm rot="10800000" flipH="1">
            <a:off x="5332280" y="5253549"/>
            <a:ext cx="1441053" cy="1239559"/>
          </a:xfrm>
          <a:prstGeom prst="straightConnector1">
            <a:avLst/>
          </a:pr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54" name="Shape 154"/>
          <p:cNvCxnSpPr/>
          <p:nvPr/>
        </p:nvCxnSpPr>
        <p:spPr>
          <a:xfrm rot="10800000" flipH="1">
            <a:off x="4675414" y="5734645"/>
            <a:ext cx="1" cy="534016"/>
          </a:xfrm>
          <a:prstGeom prst="straightConnector1">
            <a:avLst/>
          </a:pr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55" name="Shape 155"/>
          <p:cNvSpPr txBox="1"/>
          <p:nvPr/>
        </p:nvSpPr>
        <p:spPr>
          <a:xfrm>
            <a:off x="3572705" y="2846616"/>
            <a:ext cx="220541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(Bonds breaking)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6579018" y="1813197"/>
            <a:ext cx="2205417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Products</a:t>
            </a:r>
          </a:p>
        </p:txBody>
      </p:sp>
      <p:cxnSp>
        <p:nvCxnSpPr>
          <p:cNvPr id="157" name="Shape 157"/>
          <p:cNvCxnSpPr/>
          <p:nvPr/>
        </p:nvCxnSpPr>
        <p:spPr>
          <a:xfrm flipH="1">
            <a:off x="6797293" y="2116815"/>
            <a:ext cx="137628" cy="458084"/>
          </a:xfrm>
          <a:prstGeom prst="straightConnector1">
            <a:avLst/>
          </a:prstGeom>
          <a:noFill/>
          <a:ln w="57150" cap="flat" cmpd="sng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58" name="Shape 158"/>
          <p:cNvCxnSpPr/>
          <p:nvPr/>
        </p:nvCxnSpPr>
        <p:spPr>
          <a:xfrm>
            <a:off x="8434149" y="2068833"/>
            <a:ext cx="204790" cy="506066"/>
          </a:xfrm>
          <a:prstGeom prst="straightConnector1">
            <a:avLst/>
          </a:prstGeom>
          <a:noFill/>
          <a:ln w="57150" cap="flat" cmpd="sng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59" name="Shape 159"/>
          <p:cNvSpPr txBox="1"/>
          <p:nvPr/>
        </p:nvSpPr>
        <p:spPr>
          <a:xfrm>
            <a:off x="288606" y="1096370"/>
            <a:ext cx="8550594" cy="1030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Enzymes can break bonds in a substrate to form two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152400" y="173384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90"/>
              </a:buClr>
              <a:buSzPct val="25000"/>
              <a:buFont typeface="Arial"/>
              <a:buNone/>
            </a:pPr>
            <a:r>
              <a:rPr lang="en-US" sz="5265" b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Enzymes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288606" y="1096370"/>
            <a:ext cx="8550594" cy="1030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Enzymes can make bonds between substrates to form one product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4018548" y="6154769"/>
            <a:ext cx="1313731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enzyme</a:t>
            </a:r>
          </a:p>
        </p:txBody>
      </p:sp>
      <p:cxnSp>
        <p:nvCxnSpPr>
          <p:cNvPr id="167" name="Shape 167"/>
          <p:cNvCxnSpPr/>
          <p:nvPr/>
        </p:nvCxnSpPr>
        <p:spPr>
          <a:xfrm rot="10800000">
            <a:off x="2282956" y="5397881"/>
            <a:ext cx="1735592" cy="987722"/>
          </a:xfrm>
          <a:prstGeom prst="straightConnector1">
            <a:avLst/>
          </a:pr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68" name="Shape 168"/>
          <p:cNvCxnSpPr/>
          <p:nvPr/>
        </p:nvCxnSpPr>
        <p:spPr>
          <a:xfrm rot="10800000" flipH="1">
            <a:off x="4675414" y="5734645"/>
            <a:ext cx="1" cy="534016"/>
          </a:xfrm>
          <a:prstGeom prst="straightConnector1">
            <a:avLst/>
          </a:pr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69" name="Shape 169"/>
          <p:cNvCxnSpPr/>
          <p:nvPr/>
        </p:nvCxnSpPr>
        <p:spPr>
          <a:xfrm rot="10800000" flipH="1">
            <a:off x="5332280" y="5253550"/>
            <a:ext cx="1863629" cy="1239560"/>
          </a:xfrm>
          <a:prstGeom prst="straightConnector1">
            <a:avLst/>
          </a:prstGeom>
          <a:noFill/>
          <a:ln w="57150" cap="flat" cmpd="sng">
            <a:solidFill>
              <a:srgbClr val="FF66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70" name="Shape 170"/>
          <p:cNvSpPr txBox="1"/>
          <p:nvPr/>
        </p:nvSpPr>
        <p:spPr>
          <a:xfrm>
            <a:off x="754270" y="2297875"/>
            <a:ext cx="2205417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3366FF"/>
                </a:solidFill>
                <a:latin typeface="Arial"/>
                <a:ea typeface="Arial"/>
                <a:cs typeface="Arial"/>
                <a:sym typeface="Arial"/>
              </a:rPr>
              <a:t>Substrates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1491411" y="2759540"/>
            <a:ext cx="0" cy="577315"/>
          </a:xfrm>
          <a:prstGeom prst="straightConnector1">
            <a:avLst/>
          </a:prstGeom>
          <a:noFill/>
          <a:ln w="57150" cap="flat" cmpd="sng">
            <a:solidFill>
              <a:srgbClr val="3366FF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72" name="Shape 172"/>
          <p:cNvCxnSpPr/>
          <p:nvPr/>
        </p:nvCxnSpPr>
        <p:spPr>
          <a:xfrm>
            <a:off x="2282957" y="2759540"/>
            <a:ext cx="0" cy="577315"/>
          </a:xfrm>
          <a:prstGeom prst="straightConnector1">
            <a:avLst/>
          </a:prstGeom>
          <a:noFill/>
          <a:ln w="57150" cap="flat" cmpd="sng">
            <a:solidFill>
              <a:srgbClr val="3366FF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73" name="Shape 173"/>
          <p:cNvSpPr txBox="1"/>
          <p:nvPr/>
        </p:nvSpPr>
        <p:spPr>
          <a:xfrm>
            <a:off x="3798146" y="2846616"/>
            <a:ext cx="220541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(Bonds forming)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6636739" y="1607553"/>
            <a:ext cx="2205417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</a:p>
        </p:txBody>
      </p:sp>
      <p:cxnSp>
        <p:nvCxnSpPr>
          <p:cNvPr id="175" name="Shape 175"/>
          <p:cNvCxnSpPr/>
          <p:nvPr/>
        </p:nvCxnSpPr>
        <p:spPr>
          <a:xfrm>
            <a:off x="7797171" y="2019352"/>
            <a:ext cx="0" cy="413098"/>
          </a:xfrm>
          <a:prstGeom prst="straightConnector1">
            <a:avLst/>
          </a:prstGeom>
          <a:noFill/>
          <a:ln w="57150" cap="flat" cmpd="sng">
            <a:solidFill>
              <a:srgbClr val="008000"/>
            </a:solidFill>
            <a:prstDash val="solid"/>
            <a:round/>
            <a:headEnd type="none" w="med" len="med"/>
            <a:tailEnd type="stealth" w="lg" len="lg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228600" y="173384"/>
            <a:ext cx="8686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90"/>
              </a:buClr>
              <a:buSzPct val="25000"/>
              <a:buFont typeface="Arial"/>
              <a:buNone/>
            </a:pPr>
            <a:r>
              <a:rPr lang="en-US" sz="5265" b="1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Denaturation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288606" y="1096369"/>
            <a:ext cx="8550594" cy="3406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Enzyme’s active site gets deformed and loses its specific shape → </a:t>
            </a:r>
            <a:r>
              <a:rPr lang="en-US" sz="320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causes a loss of biological activity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Arial"/>
              <a:buChar char="–"/>
            </a:pPr>
            <a:r>
              <a:rPr lang="en-US" sz="2800" b="1" i="0" u="sng" strike="noStrike" cap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Caused by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extreme changes in pH, temperature, ion strength, and solubility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Enzymes can be “renatured” to their original shape but not always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1887131" y="4503042"/>
            <a:ext cx="2459628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Normal enzyme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6003107" y="4503042"/>
            <a:ext cx="2921293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Denatured enzyme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257</Words>
  <Application>Microsoft Office PowerPoint</Application>
  <PresentationFormat>On-screen Show (4:3)</PresentationFormat>
  <Paragraphs>45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Chemical Reactions</vt:lpstr>
      <vt:lpstr>Chemical Reactions</vt:lpstr>
      <vt:lpstr>Enzyme Catalzyed Reaction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GRAY</dc:creator>
  <cp:lastModifiedBy>KATHY GRAY</cp:lastModifiedBy>
  <cp:revision>2</cp:revision>
  <dcterms:modified xsi:type="dcterms:W3CDTF">2017-09-06T04:42:54Z</dcterms:modified>
</cp:coreProperties>
</file>