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73" r:id="rId10"/>
    <p:sldId id="263" r:id="rId11"/>
    <p:sldId id="265" r:id="rId12"/>
    <p:sldId id="266" r:id="rId13"/>
    <p:sldId id="268" r:id="rId14"/>
    <p:sldId id="267" r:id="rId15"/>
    <p:sldId id="272" r:id="rId16"/>
    <p:sldId id="269" r:id="rId17"/>
    <p:sldId id="271" r:id="rId18"/>
    <p:sldId id="270" r:id="rId19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375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52400" y="193964"/>
            <a:ext cx="8797635" cy="64146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203200" indent="0" algn="ctr">
              <a:spcBef>
                <a:spcPts val="0"/>
              </a:spcBef>
              <a:buNone/>
            </a:pP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Organic Molecules</a:t>
            </a:r>
          </a:p>
          <a:p>
            <a:pPr marL="203200" indent="0" algn="ctr">
              <a:spcBef>
                <a:spcPts val="0"/>
              </a:spcBef>
              <a:buNone/>
            </a:pPr>
            <a:endParaRPr lang="en-US" sz="66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oadway" panose="04040905080B02020502" pitchFamily="82" charset="0"/>
            </a:endParaRPr>
          </a:p>
          <a:p>
            <a:pPr marL="203200" indent="0" algn="ctr">
              <a:spcBef>
                <a:spcPts val="0"/>
              </a:spcBef>
              <a:buNone/>
            </a:pP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Carbon Compounds</a:t>
            </a:r>
          </a:p>
          <a:p>
            <a:pPr marL="203200" indent="0" algn="ctr">
              <a:spcBef>
                <a:spcPts val="0"/>
              </a:spcBef>
              <a:buNone/>
            </a:pP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oadway" panose="04040905080B02020502" pitchFamily="82" charset="0"/>
            </a:endParaRPr>
          </a:p>
          <a:p>
            <a:pPr marL="203200" indent="0" algn="ctr">
              <a:spcBef>
                <a:spcPts val="0"/>
              </a:spcBef>
              <a:buNone/>
            </a:pP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Biological Molecules</a:t>
            </a:r>
          </a:p>
          <a:p>
            <a:pPr marL="203200" indent="0" algn="ctr">
              <a:spcBef>
                <a:spcPts val="0"/>
              </a:spcBef>
              <a:buNone/>
            </a:pPr>
            <a:endParaRPr lang="en-US" sz="48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oadway" panose="04040905080B02020502" pitchFamily="82" charset="0"/>
            </a:endParaRPr>
          </a:p>
          <a:p>
            <a:pPr marL="203200" indent="0" algn="ctr">
              <a:spcBef>
                <a:spcPts val="0"/>
              </a:spcBef>
              <a:buNone/>
            </a:pP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Marcomolecules</a:t>
            </a:r>
            <a:endParaRPr lang="en-US" sz="44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oadway" panose="04040905080B02020502" pitchFamily="82" charset="0"/>
            </a:endParaRPr>
          </a:p>
          <a:p>
            <a:pPr marL="203200" indent="0">
              <a:spcBef>
                <a:spcPts val="0"/>
              </a:spcBef>
              <a:buNone/>
            </a:pP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 lang="en-US" sz="14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9525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6000" b="1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Lipids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038600" y="1341437"/>
            <a:ext cx="5029199" cy="4906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Function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Long-term Energy Storage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uses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cushioning organs, insulation, hormones, cell membrane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in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Fats, oils, phospholipids (in the cell membrane), steroids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Phospholipids</a:t>
            </a: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= a special lipid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343400" y="1219200"/>
            <a:ext cx="4648199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 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2 fatty acids and one phosphate.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molecules are found </a:t>
            </a:r>
            <a:r>
              <a:rPr lang="en-US" sz="2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up the plasma membrane 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cells.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phosphate group is hydrophilic while the fatty acid area is hydrophobic.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42671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diverse 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macromolecule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800" b="1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abundant 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macromolecule (make up 50% of cell’s biomass)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literally RUN your body!!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81000" y="14286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6302" y="1278731"/>
            <a:ext cx="8686800" cy="483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0" i="0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Monomer</a:t>
            </a:r>
            <a:r>
              <a:rPr lang="en-US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Amino Acids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endParaRPr sz="16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0" i="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Polymer</a:t>
            </a:r>
            <a:r>
              <a:rPr lang="en-US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Polypeptide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(amino acids are linked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together by a </a:t>
            </a:r>
            <a:r>
              <a:rPr lang="en-US" sz="2800" b="1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peptide bond</a:t>
            </a:r>
            <a:r>
              <a:rPr lang="en-US" sz="28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lang="en-US" sz="14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AutoShape 2" descr="Peptides vs Prote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6" y="4203960"/>
            <a:ext cx="5150716" cy="2159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452" y="4921249"/>
            <a:ext cx="2533650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lang="en-US" sz="14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69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6000" b="1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Functions of Proteins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381999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 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the rate of chemical reactions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Hormones 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regulate cell processes (ex. Insulin)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Used to </a:t>
            </a:r>
            <a:r>
              <a:rPr lang="en-US" sz="28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 bones and muscles 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(ex. Collagen)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Transports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substances in &amp; out of cells (ex. Hemoglobin)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Antibodies 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fight diseases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417637"/>
            <a:ext cx="8229600" cy="4525961"/>
          </a:xfrm>
        </p:spPr>
        <p:txBody>
          <a:bodyPr/>
          <a:lstStyle/>
          <a:p>
            <a:pPr marL="203200" indent="0">
              <a:buNone/>
            </a:pPr>
            <a:r>
              <a:rPr lang="en-US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in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meats, nuts, Greek yogurt, etc.  </a:t>
            </a:r>
            <a:endParaRPr lang="en-US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your body include hemoglobin and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insulin</a:t>
            </a:r>
          </a:p>
          <a:p>
            <a:pPr marL="203200" indent="0"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indent="0">
              <a:buNone/>
            </a:pPr>
            <a:endParaRPr lang="en-US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219" y="3429000"/>
            <a:ext cx="7910944" cy="2510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60"/>
              </a:spcBef>
              <a:buClr>
                <a:srgbClr val="00DE00"/>
              </a:buClr>
              <a:buSzPct val="100000"/>
            </a:pPr>
            <a:r>
              <a:rPr lang="en-US" sz="3200" b="1" u="sng" dirty="0">
                <a:solidFill>
                  <a:srgbClr val="00DE00"/>
                </a:solidFill>
              </a:rPr>
              <a:t>Energy Storage </a:t>
            </a:r>
            <a:r>
              <a:rPr lang="en-US" sz="3200" dirty="0"/>
              <a:t>= 4 </a:t>
            </a:r>
            <a:r>
              <a:rPr lang="en-US" sz="3200" dirty="0" smtClean="0"/>
              <a:t>calories/milligram</a:t>
            </a:r>
          </a:p>
          <a:p>
            <a:pPr lvl="0">
              <a:spcBef>
                <a:spcPts val="560"/>
              </a:spcBef>
              <a:buClr>
                <a:srgbClr val="00DE00"/>
              </a:buClr>
              <a:buSzPct val="100000"/>
            </a:pPr>
            <a:endParaRPr lang="en-US" sz="3200" dirty="0" smtClean="0"/>
          </a:p>
          <a:p>
            <a:pPr marL="742950" lvl="1" indent="-28575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800" dirty="0" smtClean="0"/>
              <a:t>Because </a:t>
            </a:r>
            <a:r>
              <a:rPr lang="en-US" sz="2800" dirty="0"/>
              <a:t>they have so many other uses though, they are the LAST thing your body will break down if it needs energy</a:t>
            </a:r>
          </a:p>
        </p:txBody>
      </p:sp>
    </p:spTree>
    <p:extLst>
      <p:ext uri="{BB962C8B-B14F-4D97-AF65-F5344CB8AC3E}">
        <p14:creationId xmlns:p14="http://schemas.microsoft.com/office/powerpoint/2010/main" val="8775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 lang="en-US" sz="14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4648200" y="950912"/>
            <a:ext cx="4190999" cy="415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Importance of Folding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 dictates function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shape of the protein determines what it does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17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6000" b="1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Nucleic Acids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4419599" cy="4678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3600" b="1" i="0" u="sng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Monomers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nucleotides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A, G, T, C, U</a:t>
            </a:r>
          </a:p>
          <a:p>
            <a:pPr marL="1390650" marR="0" lvl="2" indent="-539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5-carbon sugar</a:t>
            </a:r>
          </a:p>
          <a:p>
            <a:pPr marL="1390650" marR="0" lvl="2" indent="-539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 group</a:t>
            </a:r>
          </a:p>
          <a:p>
            <a:pPr marL="1390650" marR="0" lvl="2" indent="-539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Nitrogenous base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800" b="1" i="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Polymer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Nucleic Acid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DNA and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38099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800" b="1" i="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Function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store &amp; transmit hereditary or genetic information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DNA, RNA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get them from your PARENTS not your food!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6000" b="1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Nucleic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What are Macromolecules?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350" y="1447800"/>
            <a:ext cx="4572000" cy="4221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Macromolecules</a:t>
            </a: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large organic molecules (meaning they contain carbon) used for various functions in living things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can’t live without them!!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EVERYTHING we will learn for the rest of the semester will be based upon one of these macromolecules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Monomers and Polymers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3819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macromolecules are polymers, built of monomers.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Monomers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small, basic unit (ex. think Brick)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8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Polymers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complex structure made of monomers (ex. think Brick House)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Types of </a:t>
            </a:r>
            <a:r>
              <a:rPr lang="en-US" sz="4800" b="1" i="0" u="none" strike="noStrike" cap="none" dirty="0" smtClean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Organic Molecules (Macromolecules):</a:t>
            </a:r>
            <a:endParaRPr lang="en-US" sz="4800" b="1" i="0" u="none" strike="noStrike" cap="none" dirty="0">
              <a:solidFill>
                <a:srgbClr val="66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+mj-lt"/>
              <a:buAutoNum type="arabicPeriod"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Lipids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+mj-lt"/>
              <a:buAutoNum type="arabicPeriod"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+mj-lt"/>
              <a:buAutoNum type="arabicPeriod"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Nucleic Acids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3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Monomer = </a:t>
            </a:r>
            <a:r>
              <a:rPr lang="en-US" sz="2800" b="1" i="0" u="sng" strike="noStrike" cap="none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Mono</a:t>
            </a:r>
            <a:r>
              <a:rPr lang="en-US" sz="2800" b="0" i="0" u="none" strike="noStrike" cap="none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saccharides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sugar molecules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Glucose, Galactose, Fructose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533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533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533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533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Polymer = </a:t>
            </a:r>
            <a:r>
              <a:rPr lang="en-US" sz="2800" b="1" i="0" u="sng" strike="noStrike" cap="none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Poly</a:t>
            </a:r>
            <a:r>
              <a:rPr lang="en-US" sz="2800" b="0" i="0" u="none" strike="noStrike" cap="none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saccharides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molecules formed by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monosaccharides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Starch, Glycogen, Cellulose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  <a:r>
              <a:rPr lang="en-US" sz="4400" b="1" i="0" u="none" strike="noStrike" cap="none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038600" y="1371600"/>
            <a:ext cx="4800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Function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short-term ENERGY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uses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structure/support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in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sugar and starch (therefore breads, pastas, fruits and veggies)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8546" y="1603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E00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00DE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 dirty="0" smtClean="0">
                <a:solidFill>
                  <a:srgbClr val="00DE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solidFill>
                  <a:srgbClr val="00DE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>
                <a:solidFill>
                  <a:srgbClr val="00DE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 dirty="0">
              <a:solidFill>
                <a:srgbClr val="66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-US" b="1" dirty="0">
                <a:solidFill>
                  <a:srgbClr val="00DE00"/>
                </a:solidFill>
                <a:latin typeface="Arial"/>
                <a:ea typeface="Arial"/>
                <a:cs typeface="Arial"/>
                <a:sym typeface="Arial"/>
              </a:rPr>
              <a:t>Energy Storage </a:t>
            </a:r>
            <a:r>
              <a:rPr lang="en-US" b="1" dirty="0" smtClean="0">
                <a:solidFill>
                  <a:srgbClr val="00DE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calories/milligram</a:t>
            </a:r>
          </a:p>
          <a:p>
            <a:pPr lvl="0" indent="-34290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85750">
              <a:spcBef>
                <a:spcPts val="480"/>
              </a:spcBef>
              <a:buClr>
                <a:srgbClr val="000000"/>
              </a:buClr>
              <a:buFont typeface="Arial"/>
              <a:buChar char="–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short term energy, your body can access it very easily so it is the FIRST thing you will break down to get energy when you need it!</a:t>
            </a:r>
          </a:p>
          <a:p>
            <a:pPr lvl="1" indent="-285750">
              <a:spcBef>
                <a:spcPts val="480"/>
              </a:spcBef>
              <a:buClr>
                <a:srgbClr val="000000"/>
              </a:buClr>
              <a:buFont typeface="Arial"/>
              <a:buChar char="–"/>
            </a:pPr>
            <a:endParaRPr lang="en-US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85750">
              <a:spcBef>
                <a:spcPts val="480"/>
              </a:spcBef>
              <a:buClr>
                <a:srgbClr val="000000"/>
              </a:buClr>
              <a:buFont typeface="Arial"/>
              <a:buChar char="–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3381" y="347208"/>
            <a:ext cx="5846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6666FF"/>
                </a:solidFill>
              </a:rPr>
              <a:t>Carbohydrates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365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25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Lipids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419600" y="1219200"/>
            <a:ext cx="44958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Polymer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fats, oils, phospholipids, steroids, hormones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228600" y="1219200"/>
            <a:ext cx="4343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Monomer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2800" dirty="0" smtClean="0"/>
              <a:t>Glycerol and 3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Fatty Acids </a:t>
            </a:r>
            <a:endParaRPr 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228600" y="4876800"/>
            <a:ext cx="8686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E00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Lipids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DE00"/>
              </a:buClr>
              <a:buNone/>
            </a:pPr>
            <a:r>
              <a:rPr lang="en-US" b="1" u="sng" dirty="0">
                <a:solidFill>
                  <a:srgbClr val="00DE00"/>
                </a:solidFill>
                <a:latin typeface="Arial"/>
                <a:ea typeface="Arial"/>
                <a:cs typeface="Arial"/>
                <a:sym typeface="Arial"/>
              </a:rPr>
              <a:t>Energy Storage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9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calories/milligram</a:t>
            </a:r>
          </a:p>
          <a:p>
            <a:pPr marL="0" lvl="0" indent="0">
              <a:spcBef>
                <a:spcPts val="0"/>
              </a:spcBef>
              <a:buClr>
                <a:srgbClr val="00DE00"/>
              </a:buClr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85750">
              <a:spcBef>
                <a:spcPts val="480"/>
              </a:spcBef>
              <a:buClr>
                <a:srgbClr val="000000"/>
              </a:buClr>
              <a:buFont typeface="Arial"/>
              <a:buChar char="–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your body runs out of carbs, it will then break down lipids to get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lang="en-US"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90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559</Words>
  <Application>Microsoft Office PowerPoint</Application>
  <PresentationFormat>On-screen Show (4:3)</PresentationFormat>
  <Paragraphs>133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Broadway</vt:lpstr>
      <vt:lpstr>Verdana</vt:lpstr>
      <vt:lpstr>Default Design</vt:lpstr>
      <vt:lpstr>PowerPoint Presentation</vt:lpstr>
      <vt:lpstr>What are Macromolecules?</vt:lpstr>
      <vt:lpstr>Monomers and Polymers</vt:lpstr>
      <vt:lpstr>Types of Organic Molecules (Macromolecules):</vt:lpstr>
      <vt:lpstr>Carbohydrates:</vt:lpstr>
      <vt:lpstr>Carbohydrates</vt:lpstr>
      <vt:lpstr>  </vt:lpstr>
      <vt:lpstr>Lipids</vt:lpstr>
      <vt:lpstr>Lipids</vt:lpstr>
      <vt:lpstr>Lipids</vt:lpstr>
      <vt:lpstr>Phospholipids = a special lipid</vt:lpstr>
      <vt:lpstr>Proteins</vt:lpstr>
      <vt:lpstr>Proteins</vt:lpstr>
      <vt:lpstr>Functions of Proteins</vt:lpstr>
      <vt:lpstr>Proteins</vt:lpstr>
      <vt:lpstr>PowerPoint Presentation</vt:lpstr>
      <vt:lpstr>Nucleic Acids</vt:lpstr>
      <vt:lpstr>Nucleic Acids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GRAY</dc:creator>
  <cp:lastModifiedBy>KATHY GRAY</cp:lastModifiedBy>
  <cp:revision>8</cp:revision>
  <dcterms:modified xsi:type="dcterms:W3CDTF">2017-08-28T11:39:26Z</dcterms:modified>
</cp:coreProperties>
</file>