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274637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Pedigree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04800" y="990600"/>
            <a:ext cx="8534399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Arial"/>
              <a:buChar char="•"/>
            </a:pPr>
            <a:r>
              <a:rPr lang="en-US" sz="2600" b="1" i="0" u="sng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Pedigree</a:t>
            </a:r>
            <a:r>
              <a:rPr lang="en-US" sz="2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chart used to trace the phenotypes and genotypes in a family to determine whether people carry diseases or traits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Similar to a family tree, but it traces a trait or disease through the family line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 be used by potential parents or genetic counselors to determine the probability of passing on the disease to children.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Studying pedigrees can help scientists determine the inheritance pattern for a trait </a:t>
            </a:r>
            <a:r>
              <a:rPr lang="en-US" sz="20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(dominant or recessive, sex-linked or autosomal)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Example #1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533400" y="990600"/>
            <a:ext cx="81914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Determine the inheritance pattern and label the genotypes.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234950" y="1763711"/>
            <a:ext cx="2571749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Autosomal Recessive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676275" y="3810000"/>
            <a:ext cx="469899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1905000" y="3810000"/>
            <a:ext cx="469899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371475" y="5562600"/>
            <a:ext cx="390524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4876800" y="1905000"/>
            <a:ext cx="390524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8153400" y="3810000"/>
            <a:ext cx="390524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6477000" y="5562600"/>
            <a:ext cx="390524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219200" y="5562600"/>
            <a:ext cx="5270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R?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2292350" y="5562600"/>
            <a:ext cx="5270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R?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8153400" y="5562600"/>
            <a:ext cx="469899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6845300" y="3790950"/>
            <a:ext cx="469899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3429000" y="1905000"/>
            <a:ext cx="5270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R?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3657600" y="3733800"/>
            <a:ext cx="469899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5334000" y="3733800"/>
            <a:ext cx="469899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Example #2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533400" y="990600"/>
            <a:ext cx="81914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Determine the inheritance pattern and label the genotypes.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819150" y="1676400"/>
            <a:ext cx="2609849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Sex-Linked Recessive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2438400" y="3657600"/>
            <a:ext cx="608011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038600" y="1752600"/>
            <a:ext cx="608011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5867400" y="5486400"/>
            <a:ext cx="608011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1828800" y="5486400"/>
            <a:ext cx="658812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7239000" y="3733800"/>
            <a:ext cx="658812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7467600" y="5486400"/>
            <a:ext cx="658812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838200" y="5486400"/>
            <a:ext cx="66040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5334000" y="1809750"/>
            <a:ext cx="7175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1143000" y="3657600"/>
            <a:ext cx="7175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2819400" y="5486400"/>
            <a:ext cx="7175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4191000" y="3657600"/>
            <a:ext cx="7175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5943600" y="3733800"/>
            <a:ext cx="717550" cy="4000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1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000" b="1" i="0" u="none" baseline="30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Pedigree Notation</a:t>
            </a:r>
          </a:p>
        </p:txBody>
      </p:sp>
      <p:cxnSp>
        <p:nvCxnSpPr>
          <p:cNvPr id="206" name="Shape 206"/>
          <p:cNvCxnSpPr/>
          <p:nvPr/>
        </p:nvCxnSpPr>
        <p:spPr>
          <a:xfrm rot="10800000">
            <a:off x="2743200" y="1752600"/>
            <a:ext cx="685799" cy="0"/>
          </a:xfrm>
          <a:prstGeom prst="straightConnector1">
            <a:avLst/>
          </a:prstGeom>
          <a:noFill/>
          <a:ln w="25400" cap="flat" cmpd="sng">
            <a:solidFill>
              <a:srgbClr val="66CCFF"/>
            </a:solidFill>
            <a:prstDash val="solid"/>
            <a:miter/>
            <a:headEnd type="none" w="med" len="med"/>
            <a:tailEnd type="stealth" w="lg" len="lg"/>
          </a:ln>
          <a:effectLst>
            <a:outerShdw blurRad="63500" dist="20000" dir="5400000">
              <a:srgbClr val="808080">
                <a:alpha val="37647"/>
              </a:srgbClr>
            </a:outerShdw>
          </a:effectLst>
        </p:spPr>
      </p:cxnSp>
      <p:sp>
        <p:nvSpPr>
          <p:cNvPr id="207" name="Shape 207"/>
          <p:cNvSpPr txBox="1"/>
          <p:nvPr/>
        </p:nvSpPr>
        <p:spPr>
          <a:xfrm>
            <a:off x="2057400" y="1611312"/>
            <a:ext cx="684211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Male</a:t>
            </a:r>
          </a:p>
        </p:txBody>
      </p:sp>
      <p:cxnSp>
        <p:nvCxnSpPr>
          <p:cNvPr id="208" name="Shape 208"/>
          <p:cNvCxnSpPr/>
          <p:nvPr/>
        </p:nvCxnSpPr>
        <p:spPr>
          <a:xfrm>
            <a:off x="5410200" y="1752600"/>
            <a:ext cx="685799" cy="0"/>
          </a:xfrm>
          <a:prstGeom prst="straightConnector1">
            <a:avLst/>
          </a:prstGeom>
          <a:noFill/>
          <a:ln w="25400" cap="flat" cmpd="sng">
            <a:solidFill>
              <a:srgbClr val="66CCFF"/>
            </a:solidFill>
            <a:prstDash val="solid"/>
            <a:miter/>
            <a:headEnd type="none" w="med" len="med"/>
            <a:tailEnd type="stealth" w="lg" len="lg"/>
          </a:ln>
          <a:effectLst>
            <a:outerShdw blurRad="63500" dist="20000" dir="5400000">
              <a:srgbClr val="808080">
                <a:alpha val="37647"/>
              </a:srgbClr>
            </a:outerShdw>
          </a:effectLst>
        </p:spPr>
      </p:cxnSp>
      <p:sp>
        <p:nvSpPr>
          <p:cNvPr id="209" name="Shape 209"/>
          <p:cNvSpPr txBox="1"/>
          <p:nvPr/>
        </p:nvSpPr>
        <p:spPr>
          <a:xfrm>
            <a:off x="6096000" y="1600200"/>
            <a:ext cx="954086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Female</a:t>
            </a:r>
          </a:p>
        </p:txBody>
      </p:sp>
      <p:sp>
        <p:nvSpPr>
          <p:cNvPr id="210" name="Shape 210"/>
          <p:cNvSpPr/>
          <p:nvPr/>
        </p:nvSpPr>
        <p:spPr>
          <a:xfrm>
            <a:off x="4114800" y="1752600"/>
            <a:ext cx="685799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0"/>
                </a:moveTo>
                <a:cubicBezTo>
                  <a:pt x="0" y="26862"/>
                  <a:pt x="26862" y="0"/>
                  <a:pt x="59999" y="0"/>
                </a:cubicBezTo>
                <a:cubicBezTo>
                  <a:pt x="93137" y="0"/>
                  <a:pt x="119999" y="26862"/>
                  <a:pt x="119999" y="60000"/>
                </a:cubicBezTo>
                <a:cubicBezTo>
                  <a:pt x="119999" y="93137"/>
                  <a:pt x="93137" y="120000"/>
                  <a:pt x="59999" y="120000"/>
                </a:cubicBezTo>
                <a:cubicBezTo>
                  <a:pt x="26862" y="120000"/>
                  <a:pt x="0" y="93137"/>
                  <a:pt x="0" y="60000"/>
                </a:cubicBezTo>
                <a:close/>
                <a:moveTo>
                  <a:pt x="8243" y="60000"/>
                </a:moveTo>
                <a:cubicBezTo>
                  <a:pt x="8243" y="86308"/>
                  <a:pt x="31415" y="107635"/>
                  <a:pt x="59999" y="107635"/>
                </a:cubicBezTo>
                <a:cubicBezTo>
                  <a:pt x="88584" y="107635"/>
                  <a:pt x="111756" y="86308"/>
                  <a:pt x="111756" y="60000"/>
                </a:cubicBezTo>
                <a:cubicBezTo>
                  <a:pt x="111756" y="33691"/>
                  <a:pt x="88584" y="12364"/>
                  <a:pt x="59999" y="12364"/>
                </a:cubicBezTo>
                <a:cubicBezTo>
                  <a:pt x="31415" y="12364"/>
                  <a:pt x="8243" y="33691"/>
                  <a:pt x="8243" y="60000"/>
                </a:cubicBez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1" name="Shape 211"/>
          <p:cNvCxnSpPr/>
          <p:nvPr/>
        </p:nvCxnSpPr>
        <p:spPr>
          <a:xfrm>
            <a:off x="4800600" y="2057400"/>
            <a:ext cx="838199" cy="152399"/>
          </a:xfrm>
          <a:prstGeom prst="straightConnector1">
            <a:avLst/>
          </a:prstGeom>
          <a:noFill/>
          <a:ln w="25400" cap="flat" cmpd="sng">
            <a:solidFill>
              <a:srgbClr val="66CCFF"/>
            </a:solidFill>
            <a:prstDash val="solid"/>
            <a:miter/>
            <a:headEnd type="none" w="med" len="med"/>
            <a:tailEnd type="stealth" w="lg" len="lg"/>
          </a:ln>
          <a:effectLst>
            <a:outerShdw blurRad="63500" dist="20000" dir="5400000">
              <a:srgbClr val="808080">
                <a:alpha val="37647"/>
              </a:srgbClr>
            </a:outerShdw>
          </a:effectLst>
        </p:spPr>
      </p:cxnSp>
      <p:sp>
        <p:nvSpPr>
          <p:cNvPr id="212" name="Shape 212"/>
          <p:cNvSpPr txBox="1"/>
          <p:nvPr/>
        </p:nvSpPr>
        <p:spPr>
          <a:xfrm>
            <a:off x="5632450" y="2133600"/>
            <a:ext cx="966787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Married</a:t>
            </a:r>
          </a:p>
        </p:txBody>
      </p:sp>
      <p:sp>
        <p:nvSpPr>
          <p:cNvPr id="213" name="Shape 213"/>
          <p:cNvSpPr/>
          <p:nvPr/>
        </p:nvSpPr>
        <p:spPr>
          <a:xfrm rot="-5400000">
            <a:off x="4038599" y="2057399"/>
            <a:ext cx="9144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60000"/>
                </a:moveTo>
                <a:cubicBezTo>
                  <a:pt x="0" y="26862"/>
                  <a:pt x="26862" y="0"/>
                  <a:pt x="60000" y="0"/>
                </a:cubicBezTo>
                <a:cubicBezTo>
                  <a:pt x="93137" y="0"/>
                  <a:pt x="120000" y="26862"/>
                  <a:pt x="120000" y="60000"/>
                </a:cubicBezTo>
                <a:cubicBezTo>
                  <a:pt x="120000" y="93137"/>
                  <a:pt x="93137" y="120000"/>
                  <a:pt x="60000" y="120000"/>
                </a:cubicBezTo>
                <a:cubicBezTo>
                  <a:pt x="26862" y="120000"/>
                  <a:pt x="0" y="93137"/>
                  <a:pt x="0" y="60000"/>
                </a:cubicBezTo>
                <a:close/>
                <a:moveTo>
                  <a:pt x="6182" y="60000"/>
                </a:moveTo>
                <a:cubicBezTo>
                  <a:pt x="6182" y="86308"/>
                  <a:pt x="30277" y="107635"/>
                  <a:pt x="60000" y="107635"/>
                </a:cubicBezTo>
                <a:cubicBezTo>
                  <a:pt x="89722" y="107635"/>
                  <a:pt x="113817" y="86308"/>
                  <a:pt x="113817" y="60000"/>
                </a:cubicBezTo>
                <a:cubicBezTo>
                  <a:pt x="113817" y="33691"/>
                  <a:pt x="89722" y="12364"/>
                  <a:pt x="60000" y="12364"/>
                </a:cubicBezTo>
                <a:cubicBezTo>
                  <a:pt x="30277" y="12364"/>
                  <a:pt x="6182" y="33691"/>
                  <a:pt x="6182" y="60000"/>
                </a:cubicBez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4" name="Shape 214"/>
          <p:cNvCxnSpPr/>
          <p:nvPr/>
        </p:nvCxnSpPr>
        <p:spPr>
          <a:xfrm flipH="1">
            <a:off x="3505199" y="2438400"/>
            <a:ext cx="762000" cy="76199"/>
          </a:xfrm>
          <a:prstGeom prst="straightConnector1">
            <a:avLst/>
          </a:prstGeom>
          <a:noFill/>
          <a:ln w="25400" cap="flat" cmpd="sng">
            <a:solidFill>
              <a:srgbClr val="66CCFF"/>
            </a:solidFill>
            <a:prstDash val="solid"/>
            <a:miter/>
            <a:headEnd type="none" w="med" len="med"/>
            <a:tailEnd type="stealth" w="lg" len="lg"/>
          </a:ln>
          <a:effectLst>
            <a:outerShdw blurRad="63500" dist="20000" dir="5400000">
              <a:srgbClr val="808080">
                <a:alpha val="37647"/>
              </a:srgbClr>
            </a:outerShdw>
          </a:effectLst>
        </p:spPr>
      </p:cxnSp>
      <p:sp>
        <p:nvSpPr>
          <p:cNvPr id="215" name="Shape 215"/>
          <p:cNvSpPr txBox="1"/>
          <p:nvPr/>
        </p:nvSpPr>
        <p:spPr>
          <a:xfrm>
            <a:off x="2819400" y="2286000"/>
            <a:ext cx="633412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Kids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36562" y="1828800"/>
            <a:ext cx="249237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381000" y="3581400"/>
            <a:ext cx="312737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II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384175" y="4648200"/>
            <a:ext cx="377824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III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x="3962400" y="4114800"/>
            <a:ext cx="0" cy="609599"/>
          </a:xfrm>
          <a:prstGeom prst="straightConnector1">
            <a:avLst/>
          </a:prstGeom>
          <a:noFill/>
          <a:ln w="25400" cap="flat" cmpd="sng">
            <a:solidFill>
              <a:srgbClr val="66CCFF"/>
            </a:solidFill>
            <a:prstDash val="solid"/>
            <a:miter/>
            <a:headEnd type="none" w="med" len="med"/>
            <a:tailEnd type="stealth" w="lg" len="lg"/>
          </a:ln>
          <a:effectLst>
            <a:outerShdw blurRad="63500" dist="20000" dir="5400000">
              <a:srgbClr val="808080">
                <a:alpha val="37647"/>
              </a:srgbClr>
            </a:outerShdw>
          </a:effectLst>
        </p:spPr>
      </p:cxnSp>
      <p:sp>
        <p:nvSpPr>
          <p:cNvPr id="220" name="Shape 220"/>
          <p:cNvSpPr txBox="1"/>
          <p:nvPr/>
        </p:nvSpPr>
        <p:spPr>
          <a:xfrm>
            <a:off x="3568700" y="4724400"/>
            <a:ext cx="774700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Has it</a:t>
            </a:r>
          </a:p>
        </p:txBody>
      </p:sp>
      <p:cxnSp>
        <p:nvCxnSpPr>
          <p:cNvPr id="221" name="Shape 221"/>
          <p:cNvCxnSpPr/>
          <p:nvPr/>
        </p:nvCxnSpPr>
        <p:spPr>
          <a:xfrm>
            <a:off x="5715000" y="4114800"/>
            <a:ext cx="0" cy="609599"/>
          </a:xfrm>
          <a:prstGeom prst="straightConnector1">
            <a:avLst/>
          </a:prstGeom>
          <a:noFill/>
          <a:ln w="25400" cap="flat" cmpd="sng">
            <a:solidFill>
              <a:srgbClr val="66CCFF"/>
            </a:solidFill>
            <a:prstDash val="solid"/>
            <a:miter/>
            <a:headEnd type="none" w="med" len="med"/>
            <a:tailEnd type="stealth" w="lg" len="lg"/>
          </a:ln>
          <a:effectLst>
            <a:outerShdw blurRad="63500" dist="20000" dir="5400000">
              <a:srgbClr val="808080">
                <a:alpha val="37647"/>
              </a:srgbClr>
            </a:outerShdw>
          </a:effectLst>
        </p:spPr>
      </p:cxnSp>
      <p:sp>
        <p:nvSpPr>
          <p:cNvPr id="222" name="Shape 222"/>
          <p:cNvSpPr txBox="1"/>
          <p:nvPr/>
        </p:nvSpPr>
        <p:spPr>
          <a:xfrm>
            <a:off x="4865687" y="4724400"/>
            <a:ext cx="1711324" cy="369886"/>
          </a:xfrm>
          <a:prstGeom prst="rect">
            <a:avLst/>
          </a:prstGeom>
          <a:noFill/>
          <a:ln w="38100" cap="flat" cmpd="sng">
            <a:solidFill>
              <a:srgbClr val="66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015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D2015"/>
                </a:solidFill>
                <a:latin typeface="Arial"/>
                <a:ea typeface="Arial"/>
                <a:cs typeface="Arial"/>
                <a:sym typeface="Arial"/>
              </a:rPr>
              <a:t>Doesn’t have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Autosomal Recessive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5343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Most common inheritance pattern for genetic diseases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is </a:t>
            </a:r>
            <a:r>
              <a:rPr lang="en-US" sz="2800" b="1" i="0" u="sng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rare</a:t>
            </a:r>
            <a:r>
              <a:rPr lang="en-US" sz="2800" b="1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the family (only a few affected family members)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6CCFF"/>
              </a:buClr>
              <a:buSzPct val="100000"/>
              <a:buFont typeface="Arial"/>
              <a:buChar char="•"/>
            </a:pPr>
            <a:r>
              <a:rPr lang="en-US" sz="2800" b="1" i="0" u="sng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Males and females</a:t>
            </a:r>
            <a:r>
              <a:rPr lang="en-US" sz="2800" b="0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equally likely to inherit this disease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often </a:t>
            </a:r>
            <a:r>
              <a:rPr lang="en-US" sz="2800" b="1" i="0" u="sng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skips generations</a:t>
            </a:r>
            <a:r>
              <a:rPr lang="en-US" sz="2800" b="0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(a child may inherit the disease even though neither of the parents have the disease.)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/>
              <a:buChar char="•"/>
            </a:pPr>
            <a:r>
              <a:rPr lang="en-US" sz="2800" b="0" i="1" u="sng" strike="noStrike" cap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r>
              <a:rPr lang="en-US" sz="2800" b="0" i="1" u="none" strike="noStrike" cap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: Cystic Fibrosis, Sickle Cell Anemia, Phenylketonuria (PKU), Tay-Sachs Disease.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800" b="0" i="1" u="none">
              <a:solidFill>
                <a:srgbClr val="CC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Autosomal Recessive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Autosomal Dominant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8610599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is </a:t>
            </a:r>
            <a:r>
              <a:rPr lang="en-US" sz="2800" b="1" i="0" u="sng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the family (many affected family members)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6CCFF"/>
              </a:buClr>
              <a:buSzPct val="100000"/>
              <a:buFont typeface="Arial"/>
              <a:buChar char="•"/>
            </a:pPr>
            <a:r>
              <a:rPr lang="en-US" sz="2800" b="1" i="0" u="sng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Males and females</a:t>
            </a:r>
            <a:r>
              <a:rPr lang="en-US" sz="2800" b="0" i="0" u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equally likely to inherit this disease.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will </a:t>
            </a:r>
            <a:r>
              <a:rPr lang="en-US" sz="2800" b="1" i="0" u="sng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never skip a generation</a:t>
            </a:r>
            <a:r>
              <a:rPr lang="en-US" sz="2800" b="0" i="0" u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a child cannot inherit the disease if both parents are healthy!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/>
              <a:buChar char="•"/>
            </a:pPr>
            <a:r>
              <a:rPr lang="en-US" sz="2800" b="0" i="1" u="sng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r>
              <a:rPr lang="en-US" sz="2800" b="0" i="1" u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: Achondroplasia (dwarfism), Huntington’s Disease, Neurofibromatosis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2800" b="0" i="1" u="none">
              <a:solidFill>
                <a:srgbClr val="CC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Autosomal Dominant Example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8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Sex-Linked Recessive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is </a:t>
            </a:r>
            <a:r>
              <a:rPr lang="en-US" sz="3200" b="1" i="0" u="sng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rare</a:t>
            </a: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the family (only a few affected family members)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often </a:t>
            </a:r>
            <a:r>
              <a:rPr lang="en-US" sz="3200" b="1" i="0" u="sng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skips generations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CCFF"/>
              </a:buClr>
              <a:buSzPct val="100000"/>
              <a:buFont typeface="Arial"/>
              <a:buChar char="•"/>
            </a:pPr>
            <a:r>
              <a:rPr lang="en-US" sz="3200" b="1" i="0" u="sng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Males</a:t>
            </a: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are more often affected than females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Arial"/>
              <a:buChar char="•"/>
            </a:pPr>
            <a:r>
              <a:rPr lang="en-US" sz="3200" b="1" i="0" u="sng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Affected fathers DO NOT pass on to their sons!</a:t>
            </a:r>
            <a:r>
              <a:rPr lang="en-US" sz="3200" b="0" i="0" u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(Why??)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FF"/>
              </a:buClr>
              <a:buSzPct val="100000"/>
              <a:buFont typeface="Arial"/>
              <a:buChar char="•"/>
            </a:pPr>
            <a:r>
              <a:rPr lang="en-US" sz="3200" b="0" i="1" u="sng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r>
              <a:rPr lang="en-US" sz="3200" b="0" i="1" u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: Hemophilia, Duchene Muscular Dystrophy, Colorblindness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3200" b="0" i="1" u="none">
              <a:solidFill>
                <a:srgbClr val="CC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Sex-Linked Recessive Example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304800" y="274637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How to determine the pattern of inheritance in a pedigree: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7630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there are way more males than females affected (shaded in,) than the pedigree is tracing a </a:t>
            </a:r>
            <a:r>
              <a:rPr lang="en-US" sz="2800" b="1" i="0" u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Sex-Linked trait</a:t>
            </a:r>
            <a:r>
              <a:rPr lang="en-US" sz="2800" b="0" i="0" u="none">
                <a:solidFill>
                  <a:srgbClr val="CC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2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not, look for two parents that are the same shade that have a child who is different from them.  Label that child homozygous recessive (Ex. rr) and the parents heterozygous (Ex. Rr) </a:t>
            </a:r>
          </a:p>
          <a:p>
            <a:pPr marL="914400" marR="0" lvl="1" indent="-520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lphaLcPeriod"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the child was shaded, the pedigree is tracing an </a:t>
            </a:r>
            <a:r>
              <a:rPr lang="en-US" sz="2400" b="1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Autosomal Recessive trait</a:t>
            </a:r>
            <a:r>
              <a:rPr lang="en-US" sz="2400" b="0" i="0" u="none" strike="noStrike" cap="none">
                <a:solidFill>
                  <a:srgbClr val="66CC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914400" marR="0" lvl="1" indent="-520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lphaLcPeriod"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the parents were shaded, the pedigree is tracing an </a:t>
            </a:r>
            <a:r>
              <a:rPr lang="en-US" sz="2400" b="1" i="0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Autosomal Dominant trait</a:t>
            </a: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437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Pedigree</vt:lpstr>
      <vt:lpstr>Pedigree Notation</vt:lpstr>
      <vt:lpstr>Autosomal Recessive</vt:lpstr>
      <vt:lpstr>Autosomal Recessive Example</vt:lpstr>
      <vt:lpstr>Autosomal Dominant</vt:lpstr>
      <vt:lpstr>Autosomal Dominant Example</vt:lpstr>
      <vt:lpstr>Sex-Linked Recessive</vt:lpstr>
      <vt:lpstr>Sex-Linked Recessive Example</vt:lpstr>
      <vt:lpstr>How to determine the pattern of inheritance in a pedigree:</vt:lpstr>
      <vt:lpstr>Example #1</vt:lpstr>
      <vt:lpstr>Example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</dc:title>
  <dc:creator>KATHY GRAY</dc:creator>
  <cp:lastModifiedBy>KATHY GRAY</cp:lastModifiedBy>
  <cp:revision>1</cp:revision>
  <dcterms:modified xsi:type="dcterms:W3CDTF">2017-11-27T01:49:41Z</dcterms:modified>
</cp:coreProperties>
</file>