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57" r:id="rId3"/>
    <p:sldId id="358" r:id="rId4"/>
    <p:sldId id="260" r:id="rId5"/>
    <p:sldId id="257" r:id="rId6"/>
    <p:sldId id="259" r:id="rId7"/>
    <p:sldId id="350" r:id="rId8"/>
    <p:sldId id="351" r:id="rId9"/>
    <p:sldId id="352" r:id="rId10"/>
    <p:sldId id="261" r:id="rId11"/>
    <p:sldId id="353" r:id="rId12"/>
    <p:sldId id="262" r:id="rId13"/>
    <p:sldId id="286" r:id="rId14"/>
    <p:sldId id="360" r:id="rId15"/>
    <p:sldId id="361" r:id="rId16"/>
    <p:sldId id="309" r:id="rId17"/>
    <p:sldId id="264" r:id="rId18"/>
    <p:sldId id="273" r:id="rId19"/>
    <p:sldId id="266" r:id="rId20"/>
    <p:sldId id="267" r:id="rId21"/>
    <p:sldId id="268" r:id="rId22"/>
    <p:sldId id="371" r:id="rId23"/>
    <p:sldId id="372" r:id="rId24"/>
    <p:sldId id="364" r:id="rId25"/>
    <p:sldId id="362" r:id="rId26"/>
    <p:sldId id="363" r:id="rId27"/>
    <p:sldId id="375" r:id="rId28"/>
    <p:sldId id="370" r:id="rId29"/>
    <p:sldId id="373" r:id="rId30"/>
    <p:sldId id="365" r:id="rId31"/>
    <p:sldId id="366" r:id="rId32"/>
    <p:sldId id="380" r:id="rId33"/>
    <p:sldId id="368" r:id="rId34"/>
    <p:sldId id="38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01" autoAdjust="0"/>
    <p:restoredTop sz="94662" autoAdjust="0"/>
  </p:normalViewPr>
  <p:slideViewPr>
    <p:cSldViewPr>
      <p:cViewPr varScale="1">
        <p:scale>
          <a:sx n="69" d="100"/>
          <a:sy n="69" d="100"/>
        </p:scale>
        <p:origin x="8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BAA4A-EC55-47F7-A221-5E087F0BA76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3A8F-D5DE-4A3A-B017-DDE152826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73A8F-D5DE-4A3A-B017-DDE152826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6B53F-9EE8-4FF6-AA6B-DB6863E47B7B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7275-22B7-4591-A8EF-80F73B676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9/90/John_Alexander_Reina_Newland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1/13/JAR_Newlands_Plaque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c/c8/DIMendeleevCa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uixxJtJPVX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QLrofyj6a2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en/7/79/Henning_bra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Robert_Boyle_000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7/7e/Lavoisier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THE PERIODIC TABLE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i2.ytimg.com/vi/ikIWl05MnGo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162800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7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John Newlands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856249" cy="41449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Similar chemical and physical properties –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Periodic </a:t>
            </a:r>
            <a:r>
              <a:rPr lang="en-US" sz="4000" dirty="0">
                <a:solidFill>
                  <a:schemeClr val="bg1"/>
                </a:solidFill>
              </a:rPr>
              <a:t>Law</a:t>
            </a:r>
          </a:p>
          <a:p>
            <a:endParaRPr lang="en-US" dirty="0"/>
          </a:p>
        </p:txBody>
      </p:sp>
      <p:pic>
        <p:nvPicPr>
          <p:cNvPr id="1026" name="Picture 2" descr="File:John Alexander Reina New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449" y="1295400"/>
            <a:ext cx="2479501" cy="3933824"/>
          </a:xfrm>
          <a:prstGeom prst="rect">
            <a:avLst/>
          </a:prstGeom>
          <a:noFill/>
        </p:spPr>
      </p:pic>
      <p:pic>
        <p:nvPicPr>
          <p:cNvPr id="6" name="Picture 2" descr="File:JAR Newlands Plaque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19808"/>
            <a:ext cx="2409766" cy="245928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Divided groups into 11 groups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Noticed that pairs of similar elements differ by 8 in mass number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Called this his law of octaves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6ec4cfd5-a-62cb3a1a-s-sites.googlegroups.com/site/5downumdevincenzi/home/development-of-the-periodic-table/Newlands%20PT.gif?attachauth=ANoY7cq66vwncL9C-O7PtExEglP60B2cZQii6l-vNMHbuxqx1IpFtEG9GrFXFJ-UYIE07c_vgoSoB1ayTsFe6cMh_PIPs8F5_pFIhSvS41DIwdju46AQsXAQhOYVNBsDRzYoDUuf7bdAM0dhX9rlWQeC2O61ZOtw1AyOC0AUm2AF3rOd96EBKK4D7PUA2sILpJeikdNAZBl8v1b69zBlEIeQ1V6TjAioE1jp0GqMMvYkWEfBmlWHKWZxoYKY-vvVaHB2GkeQzTWBENuHlc3FNJcb9FVYc0rwUw%3D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83762"/>
            <a:ext cx="32480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6ec4cfd5-a-62cb3a1a-s-sites.googlegroups.com/site/5downumdevincenzi/home/development-of-the-periodic-table/Newlands_notes.jpg?attachauth=ANoY7cqY5bJEmOcL48C1ng-qHycoxNKORgxfcAWNMyxfq6Yd_rC-IqnmQikWFajU_fIBxN7GQcvUmgcqDSRaTrKAy6N9k7vhmw41lTrN7jWvx-Z3bvpd4cctVNisNlvKcIqqeHBKoR6Pg9g7Ozb5TBL1zuFXUPb_umJT59IWEYGq_qIJI9UlOK56WmGfaMZSyEs2fyGdbzLXMmOWcjSfnAebZRy6h6n81NH7dmTvi7RRn25oAiOYtofGucbcoW7IDHT96OOk5kg05eGrEr8Rcdu9aXQRBiesUQ%3D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16306"/>
            <a:ext cx="3361439" cy="16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Dmitri Mendeleev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578" name="Picture 2" descr="File:DIMendeleevCa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633343" cy="5105399"/>
          </a:xfrm>
          <a:prstGeom prst="rect">
            <a:avLst/>
          </a:prstGeom>
          <a:noFill/>
        </p:spPr>
      </p:pic>
      <p:pic>
        <p:nvPicPr>
          <p:cNvPr id="5" name="Content Placeholder 4" descr="r?t=a&amp;d=us&amp;s=a&amp;c=p&amp;ti=1&amp;ai=30751&amp;l=dir&amp;o=0&amp;sv=0a30051c&amp;ip=449cb23c&amp;u=http%3A%2F%2Fww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785998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Increasing Atomic Mass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First Periodic Table</a:t>
            </a:r>
          </a:p>
        </p:txBody>
      </p:sp>
      <p:pic>
        <p:nvPicPr>
          <p:cNvPr id="7171" name="Picture 4" descr="26-mendel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9837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Mendeleev P. 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DM noticed there were “holes” where no known element would fit.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Guessed that these holes represented undiscovered elements.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Made predictions about their properties.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When discovered, these elements matched their predicted properties.</a:t>
            </a:r>
          </a:p>
        </p:txBody>
      </p:sp>
    </p:spTree>
    <p:extLst>
      <p:ext uri="{BB962C8B-B14F-4D97-AF65-F5344CB8AC3E}">
        <p14:creationId xmlns:p14="http://schemas.microsoft.com/office/powerpoint/2010/main" val="369310340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Henry Moseley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Arranged by increasing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Atomic Number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6ec4cfd5-a-62cb3a1a-s-sites.googlegroups.com/site/5downumdevincenzi/home/development-of-the-periodic-table/Henry%20Moseley.jpg?attachauth=ANoY7crG_YpZtexn9ymwycwgid_9ndBXngQ_AN5EL4loEtmeLlyBccCEZl3c1Oz9bpSFCihFINZLNXRp3fZPETdev4xVngvmXGdWMfO1LHKGZ5mwGf18VMRvhyS1uzq7iDKac-tstjCjSx27fYJbmFaDuQFfFAJUQnGvA9LzJZgq4sYSylncyIizCrHrDlDnyZOj-0veB7M_KzvfPsjmO0VFqNFsfwr7WrrUdZ8iKix9wTUGfbNUBuOCI0s_MIf6XAq6VKrZnz8nzJhzHjd-8qCxI5tDJ2LZHg%3D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4565"/>
            <a:ext cx="2971800" cy="44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sites.google.com/site/5downumdevincenzi/_/rsrc/1362368258462/home/development-of-the-periodic-table/HM%20P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" y="880774"/>
            <a:ext cx="8567802" cy="52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Modern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linnaeus.uu.se/online/phy/microcosmos/gifs/p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391400" cy="454577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3889" y="2967335"/>
            <a:ext cx="635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PERIODIC LAW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772400" cy="8382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3075" name="Picture 4" descr="545px-Circular_form_of_periodic_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85800"/>
            <a:ext cx="4706938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6701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When elements are arranged to atomic numbers, elements with similar properties appear at regular intervals.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STRUCTURE OF PERIODIC TABLE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347365" y="3538835"/>
            <a:ext cx="358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GROUP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2577" y="4800600"/>
            <a:ext cx="289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PERIOD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Metals, Metalloids, and Nonmetals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295400" y="259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295400" y="3048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1295400" y="3352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1600200" y="3352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12954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16002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12954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16002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8" name="Rectangle 18"/>
          <p:cNvSpPr>
            <a:spLocks noChangeArrowheads="1"/>
          </p:cNvSpPr>
          <p:nvPr/>
        </p:nvSpPr>
        <p:spPr bwMode="auto">
          <a:xfrm>
            <a:off x="12954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89" name="Rectangle 19"/>
          <p:cNvSpPr>
            <a:spLocks noChangeArrowheads="1"/>
          </p:cNvSpPr>
          <p:nvPr/>
        </p:nvSpPr>
        <p:spPr bwMode="auto">
          <a:xfrm>
            <a:off x="16002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0" name="Rectangle 21"/>
          <p:cNvSpPr>
            <a:spLocks noChangeArrowheads="1"/>
          </p:cNvSpPr>
          <p:nvPr/>
        </p:nvSpPr>
        <p:spPr bwMode="auto">
          <a:xfrm>
            <a:off x="12954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16002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2" name="Rectangle 24"/>
          <p:cNvSpPr>
            <a:spLocks noChangeArrowheads="1"/>
          </p:cNvSpPr>
          <p:nvPr/>
        </p:nvSpPr>
        <p:spPr bwMode="auto">
          <a:xfrm>
            <a:off x="19050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3" name="Rectangle 25"/>
          <p:cNvSpPr>
            <a:spLocks noChangeArrowheads="1"/>
          </p:cNvSpPr>
          <p:nvPr/>
        </p:nvSpPr>
        <p:spPr bwMode="auto">
          <a:xfrm>
            <a:off x="22098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4" name="Rectangle 27"/>
          <p:cNvSpPr>
            <a:spLocks noChangeArrowheads="1"/>
          </p:cNvSpPr>
          <p:nvPr/>
        </p:nvSpPr>
        <p:spPr bwMode="auto">
          <a:xfrm>
            <a:off x="19050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5" name="Rectangle 28"/>
          <p:cNvSpPr>
            <a:spLocks noChangeArrowheads="1"/>
          </p:cNvSpPr>
          <p:nvPr/>
        </p:nvSpPr>
        <p:spPr bwMode="auto">
          <a:xfrm>
            <a:off x="22098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6" name="Rectangle 30"/>
          <p:cNvSpPr>
            <a:spLocks noChangeArrowheads="1"/>
          </p:cNvSpPr>
          <p:nvPr/>
        </p:nvSpPr>
        <p:spPr bwMode="auto">
          <a:xfrm>
            <a:off x="19050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7" name="Rectangle 31"/>
          <p:cNvSpPr>
            <a:spLocks noChangeArrowheads="1"/>
          </p:cNvSpPr>
          <p:nvPr/>
        </p:nvSpPr>
        <p:spPr bwMode="auto">
          <a:xfrm>
            <a:off x="22098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8" name="Rectangle 33"/>
          <p:cNvSpPr>
            <a:spLocks noChangeArrowheads="1"/>
          </p:cNvSpPr>
          <p:nvPr/>
        </p:nvSpPr>
        <p:spPr bwMode="auto">
          <a:xfrm>
            <a:off x="19050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9" name="Rectangle 34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0" name="Rectangle 36"/>
          <p:cNvSpPr>
            <a:spLocks noChangeArrowheads="1"/>
          </p:cNvSpPr>
          <p:nvPr/>
        </p:nvSpPr>
        <p:spPr bwMode="auto">
          <a:xfrm>
            <a:off x="25146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1" name="Rectangle 37"/>
          <p:cNvSpPr>
            <a:spLocks noChangeArrowheads="1"/>
          </p:cNvSpPr>
          <p:nvPr/>
        </p:nvSpPr>
        <p:spPr bwMode="auto">
          <a:xfrm>
            <a:off x="28194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2" name="Rectangle 39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3" name="Rectangle 40"/>
          <p:cNvSpPr>
            <a:spLocks noChangeArrowheads="1"/>
          </p:cNvSpPr>
          <p:nvPr/>
        </p:nvSpPr>
        <p:spPr bwMode="auto">
          <a:xfrm>
            <a:off x="28194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4" name="Rectangle 42"/>
          <p:cNvSpPr>
            <a:spLocks noChangeArrowheads="1"/>
          </p:cNvSpPr>
          <p:nvPr/>
        </p:nvSpPr>
        <p:spPr bwMode="auto">
          <a:xfrm>
            <a:off x="25146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5" name="Rectangle 43"/>
          <p:cNvSpPr>
            <a:spLocks noChangeArrowheads="1"/>
          </p:cNvSpPr>
          <p:nvPr/>
        </p:nvSpPr>
        <p:spPr bwMode="auto">
          <a:xfrm>
            <a:off x="28194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6" name="Rectangle 45"/>
          <p:cNvSpPr>
            <a:spLocks noChangeArrowheads="1"/>
          </p:cNvSpPr>
          <p:nvPr/>
        </p:nvSpPr>
        <p:spPr bwMode="auto">
          <a:xfrm>
            <a:off x="25146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7" name="Rectangle 46"/>
          <p:cNvSpPr>
            <a:spLocks noChangeArrowheads="1"/>
          </p:cNvSpPr>
          <p:nvPr/>
        </p:nvSpPr>
        <p:spPr bwMode="auto">
          <a:xfrm>
            <a:off x="28194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8" name="Rectangle 48"/>
          <p:cNvSpPr>
            <a:spLocks noChangeArrowheads="1"/>
          </p:cNvSpPr>
          <p:nvPr/>
        </p:nvSpPr>
        <p:spPr bwMode="auto">
          <a:xfrm>
            <a:off x="31242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09" name="Rectangle 49"/>
          <p:cNvSpPr>
            <a:spLocks noChangeArrowheads="1"/>
          </p:cNvSpPr>
          <p:nvPr/>
        </p:nvSpPr>
        <p:spPr bwMode="auto">
          <a:xfrm>
            <a:off x="34290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0" name="Rectangle 51"/>
          <p:cNvSpPr>
            <a:spLocks noChangeArrowheads="1"/>
          </p:cNvSpPr>
          <p:nvPr/>
        </p:nvSpPr>
        <p:spPr bwMode="auto">
          <a:xfrm>
            <a:off x="31242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1" name="Rectangle 52"/>
          <p:cNvSpPr>
            <a:spLocks noChangeArrowheads="1"/>
          </p:cNvSpPr>
          <p:nvPr/>
        </p:nvSpPr>
        <p:spPr bwMode="auto">
          <a:xfrm>
            <a:off x="34290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2" name="Rectangle 54"/>
          <p:cNvSpPr>
            <a:spLocks noChangeArrowheads="1"/>
          </p:cNvSpPr>
          <p:nvPr/>
        </p:nvSpPr>
        <p:spPr bwMode="auto">
          <a:xfrm>
            <a:off x="31242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3" name="Rectangle 55"/>
          <p:cNvSpPr>
            <a:spLocks noChangeArrowheads="1"/>
          </p:cNvSpPr>
          <p:nvPr/>
        </p:nvSpPr>
        <p:spPr bwMode="auto">
          <a:xfrm>
            <a:off x="34290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4" name="Rectangle 57"/>
          <p:cNvSpPr>
            <a:spLocks noChangeArrowheads="1"/>
          </p:cNvSpPr>
          <p:nvPr/>
        </p:nvSpPr>
        <p:spPr bwMode="auto">
          <a:xfrm>
            <a:off x="31242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5" name="Rectangle 58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6" name="Rectangle 60"/>
          <p:cNvSpPr>
            <a:spLocks noChangeArrowheads="1"/>
          </p:cNvSpPr>
          <p:nvPr/>
        </p:nvSpPr>
        <p:spPr bwMode="auto">
          <a:xfrm>
            <a:off x="37338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7" name="Rectangle 61"/>
          <p:cNvSpPr>
            <a:spLocks noChangeArrowheads="1"/>
          </p:cNvSpPr>
          <p:nvPr/>
        </p:nvSpPr>
        <p:spPr bwMode="auto">
          <a:xfrm>
            <a:off x="40386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8" name="Rectangle 63"/>
          <p:cNvSpPr>
            <a:spLocks noChangeArrowheads="1"/>
          </p:cNvSpPr>
          <p:nvPr/>
        </p:nvSpPr>
        <p:spPr bwMode="auto">
          <a:xfrm>
            <a:off x="37338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19" name="Rectangle 64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0" name="Rectangle 66"/>
          <p:cNvSpPr>
            <a:spLocks noChangeArrowheads="1"/>
          </p:cNvSpPr>
          <p:nvPr/>
        </p:nvSpPr>
        <p:spPr bwMode="auto">
          <a:xfrm>
            <a:off x="37338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1" name="Rectangle 67"/>
          <p:cNvSpPr>
            <a:spLocks noChangeArrowheads="1"/>
          </p:cNvSpPr>
          <p:nvPr/>
        </p:nvSpPr>
        <p:spPr bwMode="auto">
          <a:xfrm>
            <a:off x="40386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2" name="Rectangle 69"/>
          <p:cNvSpPr>
            <a:spLocks noChangeArrowheads="1"/>
          </p:cNvSpPr>
          <p:nvPr/>
        </p:nvSpPr>
        <p:spPr bwMode="auto">
          <a:xfrm>
            <a:off x="37338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3" name="Rectangle 70"/>
          <p:cNvSpPr>
            <a:spLocks noChangeArrowheads="1"/>
          </p:cNvSpPr>
          <p:nvPr/>
        </p:nvSpPr>
        <p:spPr bwMode="auto">
          <a:xfrm>
            <a:off x="40386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4" name="Rectangle 72"/>
          <p:cNvSpPr>
            <a:spLocks noChangeArrowheads="1"/>
          </p:cNvSpPr>
          <p:nvPr/>
        </p:nvSpPr>
        <p:spPr bwMode="auto">
          <a:xfrm>
            <a:off x="43434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5" name="Rectangle 73"/>
          <p:cNvSpPr>
            <a:spLocks noChangeArrowheads="1"/>
          </p:cNvSpPr>
          <p:nvPr/>
        </p:nvSpPr>
        <p:spPr bwMode="auto">
          <a:xfrm>
            <a:off x="46482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6" name="Rectangle 75"/>
          <p:cNvSpPr>
            <a:spLocks noChangeArrowheads="1"/>
          </p:cNvSpPr>
          <p:nvPr/>
        </p:nvSpPr>
        <p:spPr bwMode="auto">
          <a:xfrm>
            <a:off x="43434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7" name="Rectangle 76"/>
          <p:cNvSpPr>
            <a:spLocks noChangeArrowheads="1"/>
          </p:cNvSpPr>
          <p:nvPr/>
        </p:nvSpPr>
        <p:spPr bwMode="auto">
          <a:xfrm>
            <a:off x="46482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8" name="Rectangle 78"/>
          <p:cNvSpPr>
            <a:spLocks noChangeArrowheads="1"/>
          </p:cNvSpPr>
          <p:nvPr/>
        </p:nvSpPr>
        <p:spPr bwMode="auto">
          <a:xfrm>
            <a:off x="43434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29" name="Rectangle 79"/>
          <p:cNvSpPr>
            <a:spLocks noChangeArrowheads="1"/>
          </p:cNvSpPr>
          <p:nvPr/>
        </p:nvSpPr>
        <p:spPr bwMode="auto">
          <a:xfrm>
            <a:off x="46482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0" name="Rectangle 81"/>
          <p:cNvSpPr>
            <a:spLocks noChangeArrowheads="1"/>
          </p:cNvSpPr>
          <p:nvPr/>
        </p:nvSpPr>
        <p:spPr bwMode="auto">
          <a:xfrm>
            <a:off x="43434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1" name="Rectangle 82"/>
          <p:cNvSpPr>
            <a:spLocks noChangeArrowheads="1"/>
          </p:cNvSpPr>
          <p:nvPr/>
        </p:nvSpPr>
        <p:spPr bwMode="auto">
          <a:xfrm>
            <a:off x="46482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2" name="Rectangle 84"/>
          <p:cNvSpPr>
            <a:spLocks noChangeArrowheads="1"/>
          </p:cNvSpPr>
          <p:nvPr/>
        </p:nvSpPr>
        <p:spPr bwMode="auto">
          <a:xfrm>
            <a:off x="4953000" y="3657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3" name="Rectangle 85"/>
          <p:cNvSpPr>
            <a:spLocks noChangeArrowheads="1"/>
          </p:cNvSpPr>
          <p:nvPr/>
        </p:nvSpPr>
        <p:spPr bwMode="auto">
          <a:xfrm>
            <a:off x="5257800" y="3657600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4" name="Rectangle 87"/>
          <p:cNvSpPr>
            <a:spLocks noChangeArrowheads="1"/>
          </p:cNvSpPr>
          <p:nvPr/>
        </p:nvSpPr>
        <p:spPr bwMode="auto">
          <a:xfrm>
            <a:off x="49530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5" name="Rectangle 88"/>
          <p:cNvSpPr>
            <a:spLocks noChangeArrowheads="1"/>
          </p:cNvSpPr>
          <p:nvPr/>
        </p:nvSpPr>
        <p:spPr bwMode="auto">
          <a:xfrm>
            <a:off x="5257800" y="39624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6" name="Rectangle 90"/>
          <p:cNvSpPr>
            <a:spLocks noChangeArrowheads="1"/>
          </p:cNvSpPr>
          <p:nvPr/>
        </p:nvSpPr>
        <p:spPr bwMode="auto">
          <a:xfrm>
            <a:off x="49530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7" name="Rectangle 91"/>
          <p:cNvSpPr>
            <a:spLocks noChangeArrowheads="1"/>
          </p:cNvSpPr>
          <p:nvPr/>
        </p:nvSpPr>
        <p:spPr bwMode="auto">
          <a:xfrm>
            <a:off x="52578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8" name="Rectangle 94"/>
          <p:cNvSpPr>
            <a:spLocks noChangeArrowheads="1"/>
          </p:cNvSpPr>
          <p:nvPr/>
        </p:nvSpPr>
        <p:spPr bwMode="auto">
          <a:xfrm>
            <a:off x="52578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39" name="Rectangle 96"/>
          <p:cNvSpPr>
            <a:spLocks noChangeArrowheads="1"/>
          </p:cNvSpPr>
          <p:nvPr/>
        </p:nvSpPr>
        <p:spPr bwMode="auto">
          <a:xfrm>
            <a:off x="4953000" y="3048000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0" name="Rectangle 97"/>
          <p:cNvSpPr>
            <a:spLocks noChangeArrowheads="1"/>
          </p:cNvSpPr>
          <p:nvPr/>
        </p:nvSpPr>
        <p:spPr bwMode="auto">
          <a:xfrm>
            <a:off x="5257800" y="304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1" name="Rectangle 99"/>
          <p:cNvSpPr>
            <a:spLocks noChangeArrowheads="1"/>
          </p:cNvSpPr>
          <p:nvPr/>
        </p:nvSpPr>
        <p:spPr bwMode="auto">
          <a:xfrm>
            <a:off x="4953000" y="3352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2" name="Rectangle 100"/>
          <p:cNvSpPr>
            <a:spLocks noChangeArrowheads="1"/>
          </p:cNvSpPr>
          <p:nvPr/>
        </p:nvSpPr>
        <p:spPr bwMode="auto">
          <a:xfrm>
            <a:off x="5257800" y="3352800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3" name="Rectangle 102"/>
          <p:cNvSpPr>
            <a:spLocks noChangeArrowheads="1"/>
          </p:cNvSpPr>
          <p:nvPr/>
        </p:nvSpPr>
        <p:spPr bwMode="auto">
          <a:xfrm>
            <a:off x="5562600" y="3657600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4" name="Rectangle 103"/>
          <p:cNvSpPr>
            <a:spLocks noChangeArrowheads="1"/>
          </p:cNvSpPr>
          <p:nvPr/>
        </p:nvSpPr>
        <p:spPr bwMode="auto">
          <a:xfrm>
            <a:off x="5867400" y="365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5" name="Rectangle 105"/>
          <p:cNvSpPr>
            <a:spLocks noChangeArrowheads="1"/>
          </p:cNvSpPr>
          <p:nvPr/>
        </p:nvSpPr>
        <p:spPr bwMode="auto">
          <a:xfrm>
            <a:off x="5562600" y="3962400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6" name="Rectangle 106"/>
          <p:cNvSpPr>
            <a:spLocks noChangeArrowheads="1"/>
          </p:cNvSpPr>
          <p:nvPr/>
        </p:nvSpPr>
        <p:spPr bwMode="auto">
          <a:xfrm>
            <a:off x="5867400" y="3962400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7" name="Rectangle 108"/>
          <p:cNvSpPr>
            <a:spLocks noChangeArrowheads="1"/>
          </p:cNvSpPr>
          <p:nvPr/>
        </p:nvSpPr>
        <p:spPr bwMode="auto">
          <a:xfrm>
            <a:off x="55626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8" name="Rectangle 109"/>
          <p:cNvSpPr>
            <a:spLocks noChangeArrowheads="1"/>
          </p:cNvSpPr>
          <p:nvPr/>
        </p:nvSpPr>
        <p:spPr bwMode="auto">
          <a:xfrm>
            <a:off x="5867400" y="42672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49" name="Rectangle 1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0" name="Rectangle 114"/>
          <p:cNvSpPr>
            <a:spLocks noChangeArrowheads="1"/>
          </p:cNvSpPr>
          <p:nvPr/>
        </p:nvSpPr>
        <p:spPr bwMode="auto">
          <a:xfrm>
            <a:off x="5562600" y="304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1" name="Rectangle 115"/>
          <p:cNvSpPr>
            <a:spLocks noChangeArrowheads="1"/>
          </p:cNvSpPr>
          <p:nvPr/>
        </p:nvSpPr>
        <p:spPr bwMode="auto">
          <a:xfrm>
            <a:off x="5867400" y="304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2" name="Rectangle 117"/>
          <p:cNvSpPr>
            <a:spLocks noChangeArrowheads="1"/>
          </p:cNvSpPr>
          <p:nvPr/>
        </p:nvSpPr>
        <p:spPr bwMode="auto">
          <a:xfrm>
            <a:off x="5562600" y="335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3" name="Rectangle 118"/>
          <p:cNvSpPr>
            <a:spLocks noChangeArrowheads="1"/>
          </p:cNvSpPr>
          <p:nvPr/>
        </p:nvSpPr>
        <p:spPr bwMode="auto">
          <a:xfrm>
            <a:off x="5867400" y="335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4" name="Rectangle 120"/>
          <p:cNvSpPr>
            <a:spLocks noChangeArrowheads="1"/>
          </p:cNvSpPr>
          <p:nvPr/>
        </p:nvSpPr>
        <p:spPr bwMode="auto">
          <a:xfrm>
            <a:off x="6172200" y="365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5" name="Rectangle 121"/>
          <p:cNvSpPr>
            <a:spLocks noChangeArrowheads="1"/>
          </p:cNvSpPr>
          <p:nvPr/>
        </p:nvSpPr>
        <p:spPr bwMode="auto">
          <a:xfrm>
            <a:off x="6477000" y="365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6" name="Rectangle 123"/>
          <p:cNvSpPr>
            <a:spLocks noChangeArrowheads="1"/>
          </p:cNvSpPr>
          <p:nvPr/>
        </p:nvSpPr>
        <p:spPr bwMode="auto">
          <a:xfrm>
            <a:off x="6172200" y="3962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7" name="Rectangle 124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8" name="Rectangle 126"/>
          <p:cNvSpPr>
            <a:spLocks noChangeArrowheads="1"/>
          </p:cNvSpPr>
          <p:nvPr/>
        </p:nvSpPr>
        <p:spPr bwMode="auto">
          <a:xfrm>
            <a:off x="6172200" y="4267200"/>
            <a:ext cx="304800" cy="3048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59" name="Rectangle 127"/>
          <p:cNvSpPr>
            <a:spLocks noChangeArrowheads="1"/>
          </p:cNvSpPr>
          <p:nvPr/>
        </p:nvSpPr>
        <p:spPr bwMode="auto">
          <a:xfrm>
            <a:off x="6477000" y="4267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1" name="Rectangle 132"/>
          <p:cNvSpPr>
            <a:spLocks noChangeArrowheads="1"/>
          </p:cNvSpPr>
          <p:nvPr/>
        </p:nvSpPr>
        <p:spPr bwMode="auto">
          <a:xfrm>
            <a:off x="6172200" y="304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2" name="Rectangle 133"/>
          <p:cNvSpPr>
            <a:spLocks noChangeArrowheads="1"/>
          </p:cNvSpPr>
          <p:nvPr/>
        </p:nvSpPr>
        <p:spPr bwMode="auto">
          <a:xfrm>
            <a:off x="6477000" y="3048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3" name="Rectangle 135"/>
          <p:cNvSpPr>
            <a:spLocks noChangeArrowheads="1"/>
          </p:cNvSpPr>
          <p:nvPr/>
        </p:nvSpPr>
        <p:spPr bwMode="auto">
          <a:xfrm>
            <a:off x="6172200" y="335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4" name="Rectangle 136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5" name="Rectangle 137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6" name="Rectangle 139"/>
          <p:cNvSpPr>
            <a:spLocks noChangeArrowheads="1"/>
          </p:cNvSpPr>
          <p:nvPr/>
        </p:nvSpPr>
        <p:spPr bwMode="auto">
          <a:xfrm>
            <a:off x="22098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7" name="Rectangle 140"/>
          <p:cNvSpPr>
            <a:spLocks noChangeArrowheads="1"/>
          </p:cNvSpPr>
          <p:nvPr/>
        </p:nvSpPr>
        <p:spPr bwMode="auto">
          <a:xfrm>
            <a:off x="25146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8" name="Rectangle 142"/>
          <p:cNvSpPr>
            <a:spLocks noChangeArrowheads="1"/>
          </p:cNvSpPr>
          <p:nvPr/>
        </p:nvSpPr>
        <p:spPr bwMode="auto">
          <a:xfrm>
            <a:off x="22098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69" name="Rectangle 143"/>
          <p:cNvSpPr>
            <a:spLocks noChangeArrowheads="1"/>
          </p:cNvSpPr>
          <p:nvPr/>
        </p:nvSpPr>
        <p:spPr bwMode="auto">
          <a:xfrm>
            <a:off x="25146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0" name="Rectangle 145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1" name="Rectangle 146"/>
          <p:cNvSpPr>
            <a:spLocks noChangeArrowheads="1"/>
          </p:cNvSpPr>
          <p:nvPr/>
        </p:nvSpPr>
        <p:spPr bwMode="auto">
          <a:xfrm>
            <a:off x="31242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2" name="Rectangle 148"/>
          <p:cNvSpPr>
            <a:spLocks noChangeArrowheads="1"/>
          </p:cNvSpPr>
          <p:nvPr/>
        </p:nvSpPr>
        <p:spPr bwMode="auto">
          <a:xfrm>
            <a:off x="28194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3" name="Rectangle 149"/>
          <p:cNvSpPr>
            <a:spLocks noChangeArrowheads="1"/>
          </p:cNvSpPr>
          <p:nvPr/>
        </p:nvSpPr>
        <p:spPr bwMode="auto">
          <a:xfrm>
            <a:off x="31242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4" name="Rectangle 151"/>
          <p:cNvSpPr>
            <a:spLocks noChangeArrowheads="1"/>
          </p:cNvSpPr>
          <p:nvPr/>
        </p:nvSpPr>
        <p:spPr bwMode="auto">
          <a:xfrm>
            <a:off x="34290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5" name="Rectangle 152"/>
          <p:cNvSpPr>
            <a:spLocks noChangeArrowheads="1"/>
          </p:cNvSpPr>
          <p:nvPr/>
        </p:nvSpPr>
        <p:spPr bwMode="auto">
          <a:xfrm>
            <a:off x="37338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6" name="Rectangle 154"/>
          <p:cNvSpPr>
            <a:spLocks noChangeArrowheads="1"/>
          </p:cNvSpPr>
          <p:nvPr/>
        </p:nvSpPr>
        <p:spPr bwMode="auto">
          <a:xfrm>
            <a:off x="34290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7" name="Rectangle 155"/>
          <p:cNvSpPr>
            <a:spLocks noChangeArrowheads="1"/>
          </p:cNvSpPr>
          <p:nvPr/>
        </p:nvSpPr>
        <p:spPr bwMode="auto">
          <a:xfrm>
            <a:off x="37338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8" name="Rectangle 157"/>
          <p:cNvSpPr>
            <a:spLocks noChangeArrowheads="1"/>
          </p:cNvSpPr>
          <p:nvPr/>
        </p:nvSpPr>
        <p:spPr bwMode="auto">
          <a:xfrm>
            <a:off x="40386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79" name="Rectangle 158"/>
          <p:cNvSpPr>
            <a:spLocks noChangeArrowheads="1"/>
          </p:cNvSpPr>
          <p:nvPr/>
        </p:nvSpPr>
        <p:spPr bwMode="auto">
          <a:xfrm>
            <a:off x="43434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0" name="Rectangle 160"/>
          <p:cNvSpPr>
            <a:spLocks noChangeArrowheads="1"/>
          </p:cNvSpPr>
          <p:nvPr/>
        </p:nvSpPr>
        <p:spPr bwMode="auto">
          <a:xfrm>
            <a:off x="40386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1" name="Rectangle 161"/>
          <p:cNvSpPr>
            <a:spLocks noChangeArrowheads="1"/>
          </p:cNvSpPr>
          <p:nvPr/>
        </p:nvSpPr>
        <p:spPr bwMode="auto">
          <a:xfrm>
            <a:off x="43434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2" name="Rectangle 163"/>
          <p:cNvSpPr>
            <a:spLocks noChangeArrowheads="1"/>
          </p:cNvSpPr>
          <p:nvPr/>
        </p:nvSpPr>
        <p:spPr bwMode="auto">
          <a:xfrm>
            <a:off x="46482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3" name="Rectangle 164"/>
          <p:cNvSpPr>
            <a:spLocks noChangeArrowheads="1"/>
          </p:cNvSpPr>
          <p:nvPr/>
        </p:nvSpPr>
        <p:spPr bwMode="auto">
          <a:xfrm>
            <a:off x="49530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4" name="Rectangle 166"/>
          <p:cNvSpPr>
            <a:spLocks noChangeArrowheads="1"/>
          </p:cNvSpPr>
          <p:nvPr/>
        </p:nvSpPr>
        <p:spPr bwMode="auto">
          <a:xfrm>
            <a:off x="46482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5" name="Rectangle 167"/>
          <p:cNvSpPr>
            <a:spLocks noChangeArrowheads="1"/>
          </p:cNvSpPr>
          <p:nvPr/>
        </p:nvSpPr>
        <p:spPr bwMode="auto">
          <a:xfrm>
            <a:off x="49530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6" name="Rectangle 169"/>
          <p:cNvSpPr>
            <a:spLocks noChangeArrowheads="1"/>
          </p:cNvSpPr>
          <p:nvPr/>
        </p:nvSpPr>
        <p:spPr bwMode="auto">
          <a:xfrm>
            <a:off x="52578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7" name="Rectangle 170"/>
          <p:cNvSpPr>
            <a:spLocks noChangeArrowheads="1"/>
          </p:cNvSpPr>
          <p:nvPr/>
        </p:nvSpPr>
        <p:spPr bwMode="auto">
          <a:xfrm>
            <a:off x="55626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8" name="Rectangle 172"/>
          <p:cNvSpPr>
            <a:spLocks noChangeArrowheads="1"/>
          </p:cNvSpPr>
          <p:nvPr/>
        </p:nvSpPr>
        <p:spPr bwMode="auto">
          <a:xfrm>
            <a:off x="52578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89" name="Rectangle 173"/>
          <p:cNvSpPr>
            <a:spLocks noChangeArrowheads="1"/>
          </p:cNvSpPr>
          <p:nvPr/>
        </p:nvSpPr>
        <p:spPr bwMode="auto">
          <a:xfrm>
            <a:off x="55626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90" name="Rectangle 175"/>
          <p:cNvSpPr>
            <a:spLocks noChangeArrowheads="1"/>
          </p:cNvSpPr>
          <p:nvPr/>
        </p:nvSpPr>
        <p:spPr bwMode="auto">
          <a:xfrm>
            <a:off x="58674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91" name="Rectangle 176"/>
          <p:cNvSpPr>
            <a:spLocks noChangeArrowheads="1"/>
          </p:cNvSpPr>
          <p:nvPr/>
        </p:nvSpPr>
        <p:spPr bwMode="auto">
          <a:xfrm>
            <a:off x="6172200" y="52578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92" name="Rectangle 178"/>
          <p:cNvSpPr>
            <a:spLocks noChangeArrowheads="1"/>
          </p:cNvSpPr>
          <p:nvPr/>
        </p:nvSpPr>
        <p:spPr bwMode="auto">
          <a:xfrm>
            <a:off x="58674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93" name="Rectangle 179"/>
          <p:cNvSpPr>
            <a:spLocks noChangeArrowheads="1"/>
          </p:cNvSpPr>
          <p:nvPr/>
        </p:nvSpPr>
        <p:spPr bwMode="auto">
          <a:xfrm>
            <a:off x="6172200" y="5562600"/>
            <a:ext cx="3048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694" name="Line 180"/>
          <p:cNvSpPr>
            <a:spLocks noChangeShapeType="1"/>
          </p:cNvSpPr>
          <p:nvPr/>
        </p:nvSpPr>
        <p:spPr bwMode="auto">
          <a:xfrm flipH="1" flipV="1">
            <a:off x="1905000" y="43434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695" name="Line 181"/>
          <p:cNvSpPr>
            <a:spLocks noChangeShapeType="1"/>
          </p:cNvSpPr>
          <p:nvPr/>
        </p:nvSpPr>
        <p:spPr bwMode="auto">
          <a:xfrm flipH="1" flipV="1">
            <a:off x="1905000" y="48768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696" name="Group 200"/>
          <p:cNvGrpSpPr>
            <a:grpSpLocks/>
          </p:cNvGrpSpPr>
          <p:nvPr/>
        </p:nvGrpSpPr>
        <p:grpSpPr bwMode="auto">
          <a:xfrm>
            <a:off x="4953000" y="3048000"/>
            <a:ext cx="1828800" cy="1828800"/>
            <a:chOff x="3504" y="1824"/>
            <a:chExt cx="1152" cy="1152"/>
          </a:xfrm>
        </p:grpSpPr>
        <p:grpSp>
          <p:nvGrpSpPr>
            <p:cNvPr id="24702" name="Group 184"/>
            <p:cNvGrpSpPr>
              <a:grpSpLocks/>
            </p:cNvGrpSpPr>
            <p:nvPr/>
          </p:nvGrpSpPr>
          <p:grpSpPr bwMode="auto">
            <a:xfrm>
              <a:off x="3504" y="1824"/>
              <a:ext cx="192" cy="192"/>
              <a:chOff x="3504" y="1824"/>
              <a:chExt cx="192" cy="192"/>
            </a:xfrm>
          </p:grpSpPr>
          <p:sp>
            <p:nvSpPr>
              <p:cNvPr id="24718" name="Line 182"/>
              <p:cNvSpPr>
                <a:spLocks noChangeShapeType="1"/>
              </p:cNvSpPr>
              <p:nvPr/>
            </p:nvSpPr>
            <p:spPr bwMode="auto">
              <a:xfrm>
                <a:off x="3504" y="182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9" name="Line 18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703" name="Group 185"/>
            <p:cNvGrpSpPr>
              <a:grpSpLocks/>
            </p:cNvGrpSpPr>
            <p:nvPr/>
          </p:nvGrpSpPr>
          <p:grpSpPr bwMode="auto">
            <a:xfrm>
              <a:off x="3696" y="2016"/>
              <a:ext cx="192" cy="192"/>
              <a:chOff x="3504" y="1824"/>
              <a:chExt cx="192" cy="192"/>
            </a:xfrm>
          </p:grpSpPr>
          <p:sp>
            <p:nvSpPr>
              <p:cNvPr id="24716" name="Line 186"/>
              <p:cNvSpPr>
                <a:spLocks noChangeShapeType="1"/>
              </p:cNvSpPr>
              <p:nvPr/>
            </p:nvSpPr>
            <p:spPr bwMode="auto">
              <a:xfrm>
                <a:off x="3504" y="182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" name="Line 18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704" name="Group 188"/>
            <p:cNvGrpSpPr>
              <a:grpSpLocks/>
            </p:cNvGrpSpPr>
            <p:nvPr/>
          </p:nvGrpSpPr>
          <p:grpSpPr bwMode="auto">
            <a:xfrm>
              <a:off x="3888" y="2208"/>
              <a:ext cx="192" cy="192"/>
              <a:chOff x="3504" y="1824"/>
              <a:chExt cx="192" cy="192"/>
            </a:xfrm>
          </p:grpSpPr>
          <p:sp>
            <p:nvSpPr>
              <p:cNvPr id="24714" name="Line 189"/>
              <p:cNvSpPr>
                <a:spLocks noChangeShapeType="1"/>
              </p:cNvSpPr>
              <p:nvPr/>
            </p:nvSpPr>
            <p:spPr bwMode="auto">
              <a:xfrm>
                <a:off x="3504" y="182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5" name="Line 19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705" name="Group 191"/>
            <p:cNvGrpSpPr>
              <a:grpSpLocks/>
            </p:cNvGrpSpPr>
            <p:nvPr/>
          </p:nvGrpSpPr>
          <p:grpSpPr bwMode="auto">
            <a:xfrm>
              <a:off x="4080" y="2400"/>
              <a:ext cx="192" cy="192"/>
              <a:chOff x="3504" y="1824"/>
              <a:chExt cx="192" cy="192"/>
            </a:xfrm>
          </p:grpSpPr>
          <p:sp>
            <p:nvSpPr>
              <p:cNvPr id="24712" name="Line 192"/>
              <p:cNvSpPr>
                <a:spLocks noChangeShapeType="1"/>
              </p:cNvSpPr>
              <p:nvPr/>
            </p:nvSpPr>
            <p:spPr bwMode="auto">
              <a:xfrm>
                <a:off x="3504" y="182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3" name="Line 1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706" name="Group 194"/>
            <p:cNvGrpSpPr>
              <a:grpSpLocks/>
            </p:cNvGrpSpPr>
            <p:nvPr/>
          </p:nvGrpSpPr>
          <p:grpSpPr bwMode="auto">
            <a:xfrm>
              <a:off x="4272" y="2592"/>
              <a:ext cx="192" cy="192"/>
              <a:chOff x="3504" y="1824"/>
              <a:chExt cx="192" cy="192"/>
            </a:xfrm>
          </p:grpSpPr>
          <p:sp>
            <p:nvSpPr>
              <p:cNvPr id="24710" name="Line 195"/>
              <p:cNvSpPr>
                <a:spLocks noChangeShapeType="1"/>
              </p:cNvSpPr>
              <p:nvPr/>
            </p:nvSpPr>
            <p:spPr bwMode="auto">
              <a:xfrm>
                <a:off x="3504" y="182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1" name="Line 1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707" name="Group 197"/>
            <p:cNvGrpSpPr>
              <a:grpSpLocks/>
            </p:cNvGrpSpPr>
            <p:nvPr/>
          </p:nvGrpSpPr>
          <p:grpSpPr bwMode="auto">
            <a:xfrm>
              <a:off x="4464" y="2784"/>
              <a:ext cx="192" cy="192"/>
              <a:chOff x="3504" y="1824"/>
              <a:chExt cx="192" cy="192"/>
            </a:xfrm>
          </p:grpSpPr>
          <p:sp>
            <p:nvSpPr>
              <p:cNvPr id="24708" name="Line 198"/>
              <p:cNvSpPr>
                <a:spLocks noChangeShapeType="1"/>
              </p:cNvSpPr>
              <p:nvPr/>
            </p:nvSpPr>
            <p:spPr bwMode="auto">
              <a:xfrm>
                <a:off x="3504" y="182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" name="Line 19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4697" name="Text Box 201"/>
          <p:cNvSpPr txBox="1">
            <a:spLocks noChangeArrowheads="1"/>
          </p:cNvSpPr>
          <p:nvPr/>
        </p:nvSpPr>
        <p:spPr bwMode="auto">
          <a:xfrm>
            <a:off x="2514600" y="4038600"/>
            <a:ext cx="1219200" cy="466725"/>
          </a:xfrm>
          <a:prstGeom prst="rect">
            <a:avLst/>
          </a:prstGeom>
          <a:solidFill>
            <a:srgbClr val="E0DC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Metals</a:t>
            </a:r>
          </a:p>
        </p:txBody>
      </p:sp>
      <p:sp>
        <p:nvSpPr>
          <p:cNvPr id="24698" name="Text Box 202"/>
          <p:cNvSpPr txBox="1">
            <a:spLocks noChangeArrowheads="1"/>
          </p:cNvSpPr>
          <p:nvPr/>
        </p:nvSpPr>
        <p:spPr bwMode="auto">
          <a:xfrm>
            <a:off x="6861412" y="4619767"/>
            <a:ext cx="1524000" cy="466725"/>
          </a:xfrm>
          <a:prstGeom prst="rect">
            <a:avLst/>
          </a:prstGeom>
          <a:solidFill>
            <a:srgbClr val="FF9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/>
              <a:t>Metalloids</a:t>
            </a:r>
          </a:p>
        </p:txBody>
      </p:sp>
      <p:sp>
        <p:nvSpPr>
          <p:cNvPr id="24699" name="Line 203"/>
          <p:cNvSpPr>
            <a:spLocks noChangeShapeType="1"/>
          </p:cNvSpPr>
          <p:nvPr/>
        </p:nvSpPr>
        <p:spPr bwMode="auto">
          <a:xfrm flipH="1" flipV="1">
            <a:off x="6312090" y="4437797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700" name="Text Box 204"/>
          <p:cNvSpPr txBox="1">
            <a:spLocks noChangeArrowheads="1"/>
          </p:cNvSpPr>
          <p:nvPr/>
        </p:nvSpPr>
        <p:spPr bwMode="auto">
          <a:xfrm>
            <a:off x="4648200" y="2286000"/>
            <a:ext cx="1524000" cy="466725"/>
          </a:xfrm>
          <a:prstGeom prst="rect">
            <a:avLst/>
          </a:prstGeom>
          <a:solidFill>
            <a:srgbClr val="DFEB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/>
              <a:t>Nonmetals</a:t>
            </a:r>
          </a:p>
        </p:txBody>
      </p:sp>
      <p:sp>
        <p:nvSpPr>
          <p:cNvPr id="24701" name="Line 206"/>
          <p:cNvSpPr>
            <a:spLocks noChangeShapeType="1"/>
          </p:cNvSpPr>
          <p:nvPr/>
        </p:nvSpPr>
        <p:spPr bwMode="auto">
          <a:xfrm>
            <a:off x="5791200" y="2743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477000" y="4590197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5308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bg1"/>
                </a:solidFill>
              </a:rPr>
              <a:t>Metallicity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7648575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AutoShape 6"/>
          <p:cNvSpPr>
            <a:spLocks noChangeArrowheads="1"/>
          </p:cNvSpPr>
          <p:nvPr/>
        </p:nvSpPr>
        <p:spPr bwMode="auto">
          <a:xfrm>
            <a:off x="1130300" y="2438400"/>
            <a:ext cx="2209800" cy="838200"/>
          </a:xfrm>
          <a:prstGeom prst="leftArrow">
            <a:avLst>
              <a:gd name="adj1" fmla="val 50000"/>
              <a:gd name="adj2" fmla="val 659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More Metallic</a:t>
            </a: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 flipH="1">
            <a:off x="4406900" y="2438400"/>
            <a:ext cx="2209800" cy="838200"/>
          </a:xfrm>
          <a:prstGeom prst="leftArrow">
            <a:avLst>
              <a:gd name="adj1" fmla="val 50000"/>
              <a:gd name="adj2" fmla="val 6590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Less Metallic</a:t>
            </a:r>
          </a:p>
        </p:txBody>
      </p:sp>
      <p:sp>
        <p:nvSpPr>
          <p:cNvPr id="25606" name="AutoShape 8"/>
          <p:cNvSpPr>
            <a:spLocks noChangeArrowheads="1"/>
          </p:cNvSpPr>
          <p:nvPr/>
        </p:nvSpPr>
        <p:spPr bwMode="auto">
          <a:xfrm rot="-5400000">
            <a:off x="7529513" y="5321300"/>
            <a:ext cx="1676400" cy="635000"/>
          </a:xfrm>
          <a:prstGeom prst="leftArrow">
            <a:avLst>
              <a:gd name="adj1" fmla="val 50000"/>
              <a:gd name="adj2" fmla="val 66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More Metallic</a:t>
            </a:r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 rot="16200000" flipH="1">
            <a:off x="7530307" y="3567906"/>
            <a:ext cx="1676400" cy="636587"/>
          </a:xfrm>
          <a:prstGeom prst="leftArrow">
            <a:avLst>
              <a:gd name="adj1" fmla="val 50000"/>
              <a:gd name="adj2" fmla="val 6583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Less Metallic</a:t>
            </a:r>
          </a:p>
        </p:txBody>
      </p:sp>
    </p:spTree>
    <p:extLst>
      <p:ext uri="{BB962C8B-B14F-4D97-AF65-F5344CB8AC3E}">
        <p14:creationId xmlns:p14="http://schemas.microsoft.com/office/powerpoint/2010/main" val="21738786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Octet Rule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Atoms tend to gain or lose electrons so they can have 8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*</a:t>
            </a:r>
            <a:r>
              <a:rPr lang="en-US" altLang="en-US" dirty="0" smtClean="0">
                <a:solidFill>
                  <a:srgbClr val="FFFF00"/>
                </a:solidFill>
              </a:rPr>
              <a:t> valence electrons (same e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</a:t>
            </a:r>
            <a:r>
              <a:rPr lang="en-US" altLang="en-US" dirty="0" smtClean="0">
                <a:solidFill>
                  <a:srgbClr val="FFFF00"/>
                </a:solidFill>
              </a:rPr>
              <a:t> configuration as a noble gas).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Why?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</a:rPr>
              <a:t>8 valence electrons = full </a:t>
            </a:r>
            <a:r>
              <a:rPr lang="en-US" altLang="en-US" i="1" dirty="0" smtClean="0">
                <a:solidFill>
                  <a:schemeClr val="bg1"/>
                </a:solidFill>
              </a:rPr>
              <a:t>s</a:t>
            </a:r>
            <a:r>
              <a:rPr lang="en-US" altLang="en-US" dirty="0" smtClean="0">
                <a:solidFill>
                  <a:schemeClr val="bg1"/>
                </a:solidFill>
              </a:rPr>
              <a:t> and </a:t>
            </a:r>
            <a:r>
              <a:rPr lang="en-US" altLang="en-US" i="1" dirty="0" smtClean="0">
                <a:solidFill>
                  <a:schemeClr val="bg1"/>
                </a:solidFill>
              </a:rPr>
              <a:t>p</a:t>
            </a:r>
            <a:r>
              <a:rPr lang="en-US" altLang="en-US" dirty="0" smtClean="0">
                <a:solidFill>
                  <a:schemeClr val="bg1"/>
                </a:solidFill>
              </a:rPr>
              <a:t> sublevel.</a:t>
            </a:r>
          </a:p>
          <a:p>
            <a:pPr lvl="2" eaLnBrk="1" hangingPunct="1"/>
            <a:r>
              <a:rPr lang="en-US" altLang="en-US" dirty="0" smtClean="0">
                <a:solidFill>
                  <a:schemeClr val="bg1"/>
                </a:solidFill>
              </a:rPr>
              <a:t>Extremely stable configuration.</a:t>
            </a:r>
          </a:p>
          <a:p>
            <a:pPr eaLnBrk="1" hangingPunct="1"/>
            <a:r>
              <a:rPr lang="en-US" altLang="en-US" baseline="30000" dirty="0" smtClean="0">
                <a:solidFill>
                  <a:schemeClr val="bg1"/>
                </a:solidFill>
              </a:rPr>
              <a:t>*</a:t>
            </a:r>
            <a:r>
              <a:rPr lang="en-US" altLang="en-US" dirty="0" smtClean="0">
                <a:solidFill>
                  <a:schemeClr val="bg1"/>
                </a:solidFill>
              </a:rPr>
              <a:t>There are a few exceptions to this rule that we will discuss later.</a:t>
            </a:r>
          </a:p>
        </p:txBody>
      </p:sp>
    </p:spTree>
    <p:extLst>
      <p:ext uri="{BB962C8B-B14F-4D97-AF65-F5344CB8AC3E}">
        <p14:creationId xmlns:p14="http://schemas.microsoft.com/office/powerpoint/2010/main" val="328649629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Atoms can lose or gain electrons.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FF00"/>
                </a:solidFill>
              </a:rPr>
              <a:t>Ion</a:t>
            </a:r>
            <a:r>
              <a:rPr lang="en-US" altLang="en-US" dirty="0" smtClean="0">
                <a:solidFill>
                  <a:srgbClr val="FFFF00"/>
                </a:solidFill>
              </a:rPr>
              <a:t> – an atom that has become charged by gaining or losing electrons.</a:t>
            </a:r>
            <a:endParaRPr lang="en-US" altLang="en-US" b="1" dirty="0" smtClean="0">
              <a:solidFill>
                <a:srgbClr val="FFFF00"/>
              </a:solidFill>
            </a:endParaRPr>
          </a:p>
          <a:p>
            <a:pPr lvl="2" eaLnBrk="1" hangingPunct="1"/>
            <a:r>
              <a:rPr lang="en-US" altLang="en-US" b="1" dirty="0" err="1" smtClean="0">
                <a:solidFill>
                  <a:srgbClr val="FFFF00"/>
                </a:solidFill>
              </a:rPr>
              <a:t>Cation</a:t>
            </a:r>
            <a:r>
              <a:rPr lang="en-US" altLang="en-US" dirty="0" smtClean="0">
                <a:solidFill>
                  <a:srgbClr val="FFFF00"/>
                </a:solidFill>
              </a:rPr>
              <a:t> – positive ion (lost e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</a:t>
            </a:r>
            <a:r>
              <a:rPr lang="en-US" altLang="en-US" dirty="0" smtClean="0">
                <a:solidFill>
                  <a:srgbClr val="FFFF00"/>
                </a:solidFill>
              </a:rPr>
              <a:t>)</a:t>
            </a:r>
          </a:p>
          <a:p>
            <a:pPr lvl="2" eaLnBrk="1" hangingPunct="1"/>
            <a:r>
              <a:rPr lang="en-US" altLang="en-US" b="1" dirty="0" smtClean="0">
                <a:solidFill>
                  <a:srgbClr val="FFFF00"/>
                </a:solidFill>
              </a:rPr>
              <a:t>Anion</a:t>
            </a:r>
            <a:r>
              <a:rPr lang="en-US" altLang="en-US" dirty="0" smtClean="0">
                <a:solidFill>
                  <a:srgbClr val="FFFF00"/>
                </a:solidFill>
              </a:rPr>
              <a:t> – negative ion (gained e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</a:t>
            </a:r>
            <a:r>
              <a:rPr lang="en-US" altLang="en-US" dirty="0" smtClean="0">
                <a:solidFill>
                  <a:srgbClr val="FFFF00"/>
                </a:solidFill>
              </a:rPr>
              <a:t>)</a:t>
            </a:r>
            <a:endParaRPr lang="en-US" alt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1133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Ions</a:t>
            </a:r>
          </a:p>
        </p:txBody>
      </p:sp>
      <p:grpSp>
        <p:nvGrpSpPr>
          <p:cNvPr id="15478" name="Group 118"/>
          <p:cNvGrpSpPr>
            <a:grpSpLocks/>
          </p:cNvGrpSpPr>
          <p:nvPr/>
        </p:nvGrpSpPr>
        <p:grpSpPr bwMode="auto">
          <a:xfrm>
            <a:off x="1295400" y="2286000"/>
            <a:ext cx="2743200" cy="3505200"/>
            <a:chOff x="816" y="1440"/>
            <a:chExt cx="1728" cy="2208"/>
          </a:xfrm>
        </p:grpSpPr>
        <p:grpSp>
          <p:nvGrpSpPr>
            <p:cNvPr id="14393" name="Group 106"/>
            <p:cNvGrpSpPr>
              <a:grpSpLocks/>
            </p:cNvGrpSpPr>
            <p:nvPr/>
          </p:nvGrpSpPr>
          <p:grpSpPr bwMode="auto">
            <a:xfrm>
              <a:off x="816" y="2208"/>
              <a:ext cx="1008" cy="960"/>
              <a:chOff x="720" y="2064"/>
              <a:chExt cx="1008" cy="960"/>
            </a:xfrm>
          </p:grpSpPr>
          <p:grpSp>
            <p:nvGrpSpPr>
              <p:cNvPr id="14398" name="Group 83"/>
              <p:cNvGrpSpPr>
                <a:grpSpLocks/>
              </p:cNvGrpSpPr>
              <p:nvPr/>
            </p:nvGrpSpPr>
            <p:grpSpPr bwMode="auto">
              <a:xfrm>
                <a:off x="720" y="2064"/>
                <a:ext cx="960" cy="960"/>
                <a:chOff x="1728" y="2256"/>
                <a:chExt cx="960" cy="960"/>
              </a:xfrm>
            </p:grpSpPr>
            <p:grpSp>
              <p:nvGrpSpPr>
                <p:cNvPr id="14406" name="Group 84"/>
                <p:cNvGrpSpPr>
                  <a:grpSpLocks/>
                </p:cNvGrpSpPr>
                <p:nvPr/>
              </p:nvGrpSpPr>
              <p:grpSpPr bwMode="auto">
                <a:xfrm>
                  <a:off x="2064" y="2592"/>
                  <a:ext cx="297" cy="288"/>
                  <a:chOff x="2076" y="2610"/>
                  <a:chExt cx="297" cy="288"/>
                </a:xfrm>
              </p:grpSpPr>
              <p:sp>
                <p:nvSpPr>
                  <p:cNvPr id="14409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169" y="2610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0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226" y="2640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640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2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68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3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68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103" y="2763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736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6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784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7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2223" y="2769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8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076" y="2703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19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280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2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2745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4407" name="Oval 97"/>
                <p:cNvSpPr>
                  <a:spLocks noChangeArrowheads="1"/>
                </p:cNvSpPr>
                <p:nvPr/>
              </p:nvSpPr>
              <p:spPr bwMode="auto">
                <a:xfrm>
                  <a:off x="1920" y="2448"/>
                  <a:ext cx="576" cy="5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408" name="Oval 98"/>
                <p:cNvSpPr>
                  <a:spLocks noChangeArrowheads="1"/>
                </p:cNvSpPr>
                <p:nvPr/>
              </p:nvSpPr>
              <p:spPr bwMode="auto">
                <a:xfrm>
                  <a:off x="1728" y="2256"/>
                  <a:ext cx="960" cy="96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399" name="Oval 99"/>
              <p:cNvSpPr>
                <a:spLocks noChangeArrowheads="1"/>
              </p:cNvSpPr>
              <p:nvPr/>
            </p:nvSpPr>
            <p:spPr bwMode="auto">
              <a:xfrm>
                <a:off x="1632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00" name="Oval 100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01" name="Oval 101"/>
              <p:cNvSpPr>
                <a:spLocks noChangeArrowheads="1"/>
              </p:cNvSpPr>
              <p:nvPr/>
            </p:nvSpPr>
            <p:spPr bwMode="auto">
              <a:xfrm>
                <a:off x="1440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02" name="Oval 102"/>
              <p:cNvSpPr>
                <a:spLocks noChangeArrowheads="1"/>
              </p:cNvSpPr>
              <p:nvPr/>
            </p:nvSpPr>
            <p:spPr bwMode="auto">
              <a:xfrm>
                <a:off x="768" y="2784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03" name="Oval 103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04" name="Oval 104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05" name="Oval 105"/>
              <p:cNvSpPr>
                <a:spLocks noChangeArrowheads="1"/>
              </p:cNvSpPr>
              <p:nvPr/>
            </p:nvSpPr>
            <p:spPr bwMode="auto">
              <a:xfrm>
                <a:off x="768" y="2208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394" name="AutoShape 109"/>
            <p:cNvSpPr>
              <a:spLocks noChangeArrowheads="1"/>
            </p:cNvSpPr>
            <p:nvPr/>
          </p:nvSpPr>
          <p:spPr bwMode="auto">
            <a:xfrm flipH="1">
              <a:off x="1872" y="2496"/>
              <a:ext cx="336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4395" name="Text Box 111"/>
            <p:cNvSpPr txBox="1">
              <a:spLocks noChangeArrowheads="1"/>
            </p:cNvSpPr>
            <p:nvPr/>
          </p:nvSpPr>
          <p:spPr bwMode="auto">
            <a:xfrm>
              <a:off x="1680" y="1920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Gain 1 e</a:t>
              </a:r>
              <a:r>
                <a:rPr lang="en-US" altLang="en-US" sz="2400" baseline="30000">
                  <a:solidFill>
                    <a:schemeClr val="bg1"/>
                  </a:solidFill>
                </a:rPr>
                <a:t>-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396" name="Text Box 114"/>
            <p:cNvSpPr txBox="1">
              <a:spLocks noChangeArrowheads="1"/>
            </p:cNvSpPr>
            <p:nvPr/>
          </p:nvSpPr>
          <p:spPr bwMode="auto">
            <a:xfrm>
              <a:off x="1056" y="336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C</a:t>
              </a:r>
              <a:r>
                <a:rPr lang="en-US" altLang="en-US" sz="2400" baseline="30000">
                  <a:solidFill>
                    <a:schemeClr val="bg1"/>
                  </a:solidFill>
                </a:rPr>
                <a:t>-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397" name="Text Box 115"/>
            <p:cNvSpPr txBox="1">
              <a:spLocks noChangeArrowheads="1"/>
            </p:cNvSpPr>
            <p:nvPr/>
          </p:nvSpPr>
          <p:spPr bwMode="auto">
            <a:xfrm>
              <a:off x="1104" y="1440"/>
              <a:ext cx="48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 6 p</a:t>
              </a:r>
              <a:r>
                <a:rPr lang="en-US" altLang="en-US" sz="2400" baseline="30000">
                  <a:solidFill>
                    <a:schemeClr val="bg1"/>
                  </a:solidFill>
                </a:rPr>
                <a:t>+</a:t>
              </a:r>
              <a:endParaRPr lang="en-US" altLang="en-US" sz="240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</a:rPr>
                <a:t>7 e</a:t>
              </a:r>
              <a:r>
                <a:rPr lang="en-US" altLang="en-US" sz="2400" baseline="30000">
                  <a:solidFill>
                    <a:schemeClr val="bg1"/>
                  </a:solidFill>
                </a:rPr>
                <a:t>-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4340" name="Group 119"/>
          <p:cNvGrpSpPr>
            <a:grpSpLocks/>
          </p:cNvGrpSpPr>
          <p:nvPr/>
        </p:nvGrpSpPr>
        <p:grpSpPr bwMode="auto">
          <a:xfrm>
            <a:off x="3657600" y="2286000"/>
            <a:ext cx="1676400" cy="3505200"/>
            <a:chOff x="2304" y="1440"/>
            <a:chExt cx="1056" cy="2208"/>
          </a:xfrm>
        </p:grpSpPr>
        <p:grpSp>
          <p:nvGrpSpPr>
            <p:cNvPr id="14368" name="Group 58"/>
            <p:cNvGrpSpPr>
              <a:grpSpLocks/>
            </p:cNvGrpSpPr>
            <p:nvPr/>
          </p:nvGrpSpPr>
          <p:grpSpPr bwMode="auto">
            <a:xfrm>
              <a:off x="2304" y="2160"/>
              <a:ext cx="1056" cy="1056"/>
              <a:chOff x="2208" y="2016"/>
              <a:chExt cx="1056" cy="1056"/>
            </a:xfrm>
          </p:grpSpPr>
          <p:grpSp>
            <p:nvGrpSpPr>
              <p:cNvPr id="14371" name="Group 19"/>
              <p:cNvGrpSpPr>
                <a:grpSpLocks/>
              </p:cNvGrpSpPr>
              <p:nvPr/>
            </p:nvGrpSpPr>
            <p:grpSpPr bwMode="auto">
              <a:xfrm>
                <a:off x="2256" y="2064"/>
                <a:ext cx="960" cy="960"/>
                <a:chOff x="1728" y="2256"/>
                <a:chExt cx="960" cy="960"/>
              </a:xfrm>
            </p:grpSpPr>
            <p:grpSp>
              <p:nvGrpSpPr>
                <p:cNvPr id="14378" name="Group 16"/>
                <p:cNvGrpSpPr>
                  <a:grpSpLocks/>
                </p:cNvGrpSpPr>
                <p:nvPr/>
              </p:nvGrpSpPr>
              <p:grpSpPr bwMode="auto">
                <a:xfrm>
                  <a:off x="2064" y="2592"/>
                  <a:ext cx="297" cy="288"/>
                  <a:chOff x="2076" y="2610"/>
                  <a:chExt cx="297" cy="288"/>
                </a:xfrm>
              </p:grpSpPr>
              <p:sp>
                <p:nvSpPr>
                  <p:cNvPr id="1438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169" y="2610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2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226" y="2640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3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640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4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68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5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68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6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103" y="2763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736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784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8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223" y="2769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9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076" y="2703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91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280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9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2745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14379" name="Oval 17"/>
                <p:cNvSpPr>
                  <a:spLocks noChangeArrowheads="1"/>
                </p:cNvSpPr>
                <p:nvPr/>
              </p:nvSpPr>
              <p:spPr bwMode="auto">
                <a:xfrm>
                  <a:off x="1920" y="2448"/>
                  <a:ext cx="576" cy="5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4380" name="Oval 18"/>
                <p:cNvSpPr>
                  <a:spLocks noChangeArrowheads="1"/>
                </p:cNvSpPr>
                <p:nvPr/>
              </p:nvSpPr>
              <p:spPr bwMode="auto">
                <a:xfrm>
                  <a:off x="1728" y="2256"/>
                  <a:ext cx="960" cy="96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14372" name="Oval 52"/>
              <p:cNvSpPr>
                <a:spLocks noChangeArrowheads="1"/>
              </p:cNvSpPr>
              <p:nvPr/>
            </p:nvSpPr>
            <p:spPr bwMode="auto">
              <a:xfrm>
                <a:off x="3168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73" name="Oval 53"/>
              <p:cNvSpPr>
                <a:spLocks noChangeArrowheads="1"/>
              </p:cNvSpPr>
              <p:nvPr/>
            </p:nvSpPr>
            <p:spPr bwMode="auto">
              <a:xfrm>
                <a:off x="2400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74" name="Oval 54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75" name="Oval 55"/>
              <p:cNvSpPr>
                <a:spLocks noChangeArrowheads="1"/>
              </p:cNvSpPr>
              <p:nvPr/>
            </p:nvSpPr>
            <p:spPr bwMode="auto">
              <a:xfrm>
                <a:off x="2208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76" name="Oval 56"/>
              <p:cNvSpPr>
                <a:spLocks noChangeArrowheads="1"/>
              </p:cNvSpPr>
              <p:nvPr/>
            </p:nvSpPr>
            <p:spPr bwMode="auto">
              <a:xfrm>
                <a:off x="2688" y="297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77" name="Oval 57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4369" name="Text Box 112"/>
            <p:cNvSpPr txBox="1">
              <a:spLocks noChangeArrowheads="1"/>
            </p:cNvSpPr>
            <p:nvPr/>
          </p:nvSpPr>
          <p:spPr bwMode="auto">
            <a:xfrm>
              <a:off x="2688" y="33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370" name="Text Box 116"/>
            <p:cNvSpPr txBox="1">
              <a:spLocks noChangeArrowheads="1"/>
            </p:cNvSpPr>
            <p:nvPr/>
          </p:nvSpPr>
          <p:spPr bwMode="auto">
            <a:xfrm>
              <a:off x="2592" y="1440"/>
              <a:ext cx="48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chemeClr val="bg1"/>
                  </a:solidFill>
                </a:rPr>
                <a:t>6 p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+</a:t>
              </a:r>
              <a:endParaRPr lang="en-US" altLang="en-US" sz="2400" dirty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1"/>
                  </a:solidFill>
                </a:rPr>
                <a:t>6 e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480" name="Group 120"/>
          <p:cNvGrpSpPr>
            <a:grpSpLocks/>
          </p:cNvGrpSpPr>
          <p:nvPr/>
        </p:nvGrpSpPr>
        <p:grpSpPr bwMode="auto">
          <a:xfrm>
            <a:off x="5105400" y="2286000"/>
            <a:ext cx="2667000" cy="3505200"/>
            <a:chOff x="3216" y="1440"/>
            <a:chExt cx="1680" cy="2208"/>
          </a:xfrm>
        </p:grpSpPr>
        <p:grpSp>
          <p:nvGrpSpPr>
            <p:cNvPr id="14342" name="Group 107"/>
            <p:cNvGrpSpPr>
              <a:grpSpLocks/>
            </p:cNvGrpSpPr>
            <p:nvPr/>
          </p:nvGrpSpPr>
          <p:grpSpPr bwMode="auto">
            <a:xfrm>
              <a:off x="3888" y="2208"/>
              <a:ext cx="1008" cy="960"/>
              <a:chOff x="3792" y="2064"/>
              <a:chExt cx="1008" cy="960"/>
            </a:xfrm>
          </p:grpSpPr>
          <p:grpSp>
            <p:nvGrpSpPr>
              <p:cNvPr id="14347" name="Group 60"/>
              <p:cNvGrpSpPr>
                <a:grpSpLocks/>
              </p:cNvGrpSpPr>
              <p:nvPr/>
            </p:nvGrpSpPr>
            <p:grpSpPr bwMode="auto">
              <a:xfrm>
                <a:off x="3792" y="2064"/>
                <a:ext cx="960" cy="960"/>
                <a:chOff x="1728" y="2256"/>
                <a:chExt cx="960" cy="960"/>
              </a:xfrm>
            </p:grpSpPr>
            <p:grpSp>
              <p:nvGrpSpPr>
                <p:cNvPr id="14353" name="Group 61"/>
                <p:cNvGrpSpPr>
                  <a:grpSpLocks/>
                </p:cNvGrpSpPr>
                <p:nvPr/>
              </p:nvGrpSpPr>
              <p:grpSpPr bwMode="auto">
                <a:xfrm>
                  <a:off x="2064" y="2592"/>
                  <a:ext cx="297" cy="288"/>
                  <a:chOff x="2076" y="2610"/>
                  <a:chExt cx="297" cy="288"/>
                </a:xfrm>
              </p:grpSpPr>
              <p:sp>
                <p:nvSpPr>
                  <p:cNvPr id="14356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169" y="2610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57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226" y="2640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5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2640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5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68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68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103" y="2763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736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784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223" y="2769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5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076" y="2703"/>
                    <a:ext cx="96" cy="96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280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  <p:sp>
                <p:nvSpPr>
                  <p:cNvPr id="14367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2745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altLang="en-US"/>
                  </a:p>
                </p:txBody>
              </p:sp>
            </p:grpSp>
            <p:sp>
              <p:nvSpPr>
                <p:cNvPr id="14354" name="Oval 74"/>
                <p:cNvSpPr>
                  <a:spLocks noChangeArrowheads="1"/>
                </p:cNvSpPr>
                <p:nvPr/>
              </p:nvSpPr>
              <p:spPr bwMode="auto">
                <a:xfrm>
                  <a:off x="1920" y="2448"/>
                  <a:ext cx="576" cy="57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4355" name="Oval 75"/>
                <p:cNvSpPr>
                  <a:spLocks noChangeArrowheads="1"/>
                </p:cNvSpPr>
                <p:nvPr/>
              </p:nvSpPr>
              <p:spPr bwMode="auto">
                <a:xfrm>
                  <a:off x="1728" y="2256"/>
                  <a:ext cx="960" cy="96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14348" name="Oval 76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49" name="Oval 77"/>
              <p:cNvSpPr>
                <a:spLocks noChangeArrowheads="1"/>
              </p:cNvSpPr>
              <p:nvPr/>
            </p:nvSpPr>
            <p:spPr bwMode="auto">
              <a:xfrm>
                <a:off x="3936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50" name="Oval 78"/>
              <p:cNvSpPr>
                <a:spLocks noChangeArrowheads="1"/>
              </p:cNvSpPr>
              <p:nvPr/>
            </p:nvSpPr>
            <p:spPr bwMode="auto">
              <a:xfrm>
                <a:off x="4512" y="2496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51" name="Oval 80"/>
              <p:cNvSpPr>
                <a:spLocks noChangeArrowheads="1"/>
              </p:cNvSpPr>
              <p:nvPr/>
            </p:nvSpPr>
            <p:spPr bwMode="auto">
              <a:xfrm>
                <a:off x="3984" y="2928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4352" name="Oval 81"/>
              <p:cNvSpPr>
                <a:spLocks noChangeArrowheads="1"/>
              </p:cNvSpPr>
              <p:nvPr/>
            </p:nvSpPr>
            <p:spPr bwMode="auto">
              <a:xfrm>
                <a:off x="3984" y="2064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4343" name="AutoShape 108"/>
            <p:cNvSpPr>
              <a:spLocks noChangeArrowheads="1"/>
            </p:cNvSpPr>
            <p:nvPr/>
          </p:nvSpPr>
          <p:spPr bwMode="auto">
            <a:xfrm>
              <a:off x="3456" y="2496"/>
              <a:ext cx="336" cy="33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altLang="en-US"/>
            </a:p>
          </p:txBody>
        </p:sp>
        <p:sp>
          <p:nvSpPr>
            <p:cNvPr id="14344" name="Text Box 110"/>
            <p:cNvSpPr txBox="1">
              <a:spLocks noChangeArrowheads="1"/>
            </p:cNvSpPr>
            <p:nvPr/>
          </p:nvSpPr>
          <p:spPr bwMode="auto">
            <a:xfrm>
              <a:off x="3216" y="1920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1"/>
                  </a:solidFill>
                </a:rPr>
                <a:t>Lose 1 e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345" name="Text Box 113"/>
            <p:cNvSpPr txBox="1">
              <a:spLocks noChangeArrowheads="1"/>
            </p:cNvSpPr>
            <p:nvPr/>
          </p:nvSpPr>
          <p:spPr bwMode="auto">
            <a:xfrm>
              <a:off x="4128" y="336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1"/>
                  </a:solidFill>
                </a:rPr>
                <a:t>C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+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346" name="Text Box 117"/>
            <p:cNvSpPr txBox="1">
              <a:spLocks noChangeArrowheads="1"/>
            </p:cNvSpPr>
            <p:nvPr/>
          </p:nvSpPr>
          <p:spPr bwMode="auto">
            <a:xfrm>
              <a:off x="4128" y="1440"/>
              <a:ext cx="48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/>
                <a:t> </a:t>
              </a:r>
              <a:r>
                <a:rPr lang="en-US" altLang="en-US" sz="2400" dirty="0">
                  <a:solidFill>
                    <a:schemeClr val="bg1"/>
                  </a:solidFill>
                </a:rPr>
                <a:t>6 p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+</a:t>
              </a:r>
              <a:endParaRPr lang="en-US" altLang="en-US" sz="2400" dirty="0">
                <a:solidFill>
                  <a:schemeClr val="bg1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1"/>
                  </a:solidFill>
                </a:rPr>
                <a:t>5 e</a:t>
              </a:r>
              <a:r>
                <a:rPr lang="en-US" altLang="en-US" sz="2400" baseline="30000" dirty="0">
                  <a:solidFill>
                    <a:schemeClr val="bg1"/>
                  </a:solidFill>
                </a:rPr>
                <a:t>-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86711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Families of Elements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Families</a:t>
            </a:r>
            <a:r>
              <a:rPr lang="en-US" altLang="en-US" dirty="0" smtClean="0">
                <a:solidFill>
                  <a:srgbClr val="FFFF00"/>
                </a:solidFill>
              </a:rPr>
              <a:t> – columns or groups.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Elements in a family have similar chem. properties.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Also have same no. of valence e</a:t>
            </a:r>
            <a:r>
              <a:rPr lang="en-US" altLang="en-US" baseline="30000" dirty="0" smtClean="0">
                <a:solidFill>
                  <a:srgbClr val="FFFF00"/>
                </a:solidFill>
              </a:rPr>
              <a:t>-</a:t>
            </a:r>
            <a:r>
              <a:rPr lang="en-US" altLang="en-US" dirty="0" smtClean="0">
                <a:solidFill>
                  <a:srgbClr val="FFFF00"/>
                </a:solidFill>
              </a:rPr>
              <a:t>.</a:t>
            </a:r>
          </a:p>
          <a:p>
            <a:pPr lvl="1" eaLnBrk="1" hangingPunct="1"/>
            <a:r>
              <a:rPr lang="en-US" altLang="en-US" dirty="0" smtClean="0">
                <a:solidFill>
                  <a:schemeClr val="bg1"/>
                </a:solidFill>
              </a:rPr>
              <a:t>Coincidence?  (No.)</a:t>
            </a:r>
          </a:p>
        </p:txBody>
      </p:sp>
    </p:spTree>
    <p:extLst>
      <p:ext uri="{BB962C8B-B14F-4D97-AF65-F5344CB8AC3E}">
        <p14:creationId xmlns:p14="http://schemas.microsoft.com/office/powerpoint/2010/main" val="106680656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5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Blocks</a:t>
            </a:r>
          </a:p>
        </p:txBody>
      </p:sp>
      <p:grpSp>
        <p:nvGrpSpPr>
          <p:cNvPr id="21507" name="Group 186"/>
          <p:cNvGrpSpPr>
            <a:grpSpLocks/>
          </p:cNvGrpSpPr>
          <p:nvPr/>
        </p:nvGrpSpPr>
        <p:grpSpPr bwMode="auto">
          <a:xfrm>
            <a:off x="1905000" y="2438400"/>
            <a:ext cx="5486400" cy="3276600"/>
            <a:chOff x="768" y="1536"/>
            <a:chExt cx="3456" cy="2064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768" y="1536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1513" name="Group 8"/>
            <p:cNvGrpSpPr>
              <a:grpSpLocks/>
            </p:cNvGrpSpPr>
            <p:nvPr/>
          </p:nvGrpSpPr>
          <p:grpSpPr bwMode="auto">
            <a:xfrm>
              <a:off x="768" y="1824"/>
              <a:ext cx="384" cy="192"/>
              <a:chOff x="768" y="1824"/>
              <a:chExt cx="384" cy="192"/>
            </a:xfrm>
          </p:grpSpPr>
          <p:sp>
            <p:nvSpPr>
              <p:cNvPr id="21688" name="Rectangle 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89" name="Rectangle 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14" name="Group 9"/>
            <p:cNvGrpSpPr>
              <a:grpSpLocks/>
            </p:cNvGrpSpPr>
            <p:nvPr/>
          </p:nvGrpSpPr>
          <p:grpSpPr bwMode="auto">
            <a:xfrm>
              <a:off x="768" y="2016"/>
              <a:ext cx="384" cy="192"/>
              <a:chOff x="768" y="1824"/>
              <a:chExt cx="384" cy="192"/>
            </a:xfrm>
          </p:grpSpPr>
          <p:sp>
            <p:nvSpPr>
              <p:cNvPr id="21686" name="Rectangle 10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87" name="Rectangle 1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15" name="Group 12"/>
            <p:cNvGrpSpPr>
              <a:grpSpLocks/>
            </p:cNvGrpSpPr>
            <p:nvPr/>
          </p:nvGrpSpPr>
          <p:grpSpPr bwMode="auto">
            <a:xfrm>
              <a:off x="768" y="2208"/>
              <a:ext cx="384" cy="192"/>
              <a:chOff x="768" y="1824"/>
              <a:chExt cx="384" cy="192"/>
            </a:xfrm>
          </p:grpSpPr>
          <p:sp>
            <p:nvSpPr>
              <p:cNvPr id="21684" name="Rectangle 1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85" name="Rectangle 14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16" name="Group 15"/>
            <p:cNvGrpSpPr>
              <a:grpSpLocks/>
            </p:cNvGrpSpPr>
            <p:nvPr/>
          </p:nvGrpSpPr>
          <p:grpSpPr bwMode="auto">
            <a:xfrm>
              <a:off x="768" y="2400"/>
              <a:ext cx="384" cy="192"/>
              <a:chOff x="768" y="1824"/>
              <a:chExt cx="384" cy="192"/>
            </a:xfrm>
          </p:grpSpPr>
          <p:sp>
            <p:nvSpPr>
              <p:cNvPr id="21682" name="Rectangle 1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83" name="Rectangle 1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17" name="Group 18"/>
            <p:cNvGrpSpPr>
              <a:grpSpLocks/>
            </p:cNvGrpSpPr>
            <p:nvPr/>
          </p:nvGrpSpPr>
          <p:grpSpPr bwMode="auto">
            <a:xfrm>
              <a:off x="768" y="2592"/>
              <a:ext cx="384" cy="192"/>
              <a:chOff x="768" y="1824"/>
              <a:chExt cx="384" cy="192"/>
            </a:xfrm>
          </p:grpSpPr>
          <p:sp>
            <p:nvSpPr>
              <p:cNvPr id="21680" name="Rectangle 1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81" name="Rectangle 20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18" name="Group 21"/>
            <p:cNvGrpSpPr>
              <a:grpSpLocks/>
            </p:cNvGrpSpPr>
            <p:nvPr/>
          </p:nvGrpSpPr>
          <p:grpSpPr bwMode="auto">
            <a:xfrm>
              <a:off x="768" y="2784"/>
              <a:ext cx="384" cy="192"/>
              <a:chOff x="768" y="1824"/>
              <a:chExt cx="384" cy="192"/>
            </a:xfrm>
          </p:grpSpPr>
          <p:sp>
            <p:nvSpPr>
              <p:cNvPr id="21678" name="Rectangle 22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79" name="Rectangle 23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19" name="Group 27"/>
            <p:cNvGrpSpPr>
              <a:grpSpLocks/>
            </p:cNvGrpSpPr>
            <p:nvPr/>
          </p:nvGrpSpPr>
          <p:grpSpPr bwMode="auto">
            <a:xfrm>
              <a:off x="1152" y="2208"/>
              <a:ext cx="384" cy="192"/>
              <a:chOff x="768" y="1824"/>
              <a:chExt cx="384" cy="192"/>
            </a:xfrm>
          </p:grpSpPr>
          <p:sp>
            <p:nvSpPr>
              <p:cNvPr id="21676" name="Rectangle 28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77" name="Rectangle 29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0" name="Group 30"/>
            <p:cNvGrpSpPr>
              <a:grpSpLocks/>
            </p:cNvGrpSpPr>
            <p:nvPr/>
          </p:nvGrpSpPr>
          <p:grpSpPr bwMode="auto">
            <a:xfrm>
              <a:off x="1152" y="2400"/>
              <a:ext cx="384" cy="192"/>
              <a:chOff x="768" y="1824"/>
              <a:chExt cx="384" cy="192"/>
            </a:xfrm>
          </p:grpSpPr>
          <p:sp>
            <p:nvSpPr>
              <p:cNvPr id="21674" name="Rectangle 31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75" name="Rectangle 32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1" name="Group 33"/>
            <p:cNvGrpSpPr>
              <a:grpSpLocks/>
            </p:cNvGrpSpPr>
            <p:nvPr/>
          </p:nvGrpSpPr>
          <p:grpSpPr bwMode="auto">
            <a:xfrm>
              <a:off x="1152" y="2592"/>
              <a:ext cx="384" cy="192"/>
              <a:chOff x="768" y="1824"/>
              <a:chExt cx="384" cy="192"/>
            </a:xfrm>
          </p:grpSpPr>
          <p:sp>
            <p:nvSpPr>
              <p:cNvPr id="21672" name="Rectangle 34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73" name="Rectangle 35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2" name="Group 36"/>
            <p:cNvGrpSpPr>
              <a:grpSpLocks/>
            </p:cNvGrpSpPr>
            <p:nvPr/>
          </p:nvGrpSpPr>
          <p:grpSpPr bwMode="auto">
            <a:xfrm>
              <a:off x="1152" y="2784"/>
              <a:ext cx="384" cy="192"/>
              <a:chOff x="768" y="1824"/>
              <a:chExt cx="384" cy="192"/>
            </a:xfrm>
          </p:grpSpPr>
          <p:sp>
            <p:nvSpPr>
              <p:cNvPr id="21670" name="Rectangle 3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71" name="Rectangle 38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3" name="Group 39"/>
            <p:cNvGrpSpPr>
              <a:grpSpLocks/>
            </p:cNvGrpSpPr>
            <p:nvPr/>
          </p:nvGrpSpPr>
          <p:grpSpPr bwMode="auto">
            <a:xfrm>
              <a:off x="1536" y="2208"/>
              <a:ext cx="384" cy="192"/>
              <a:chOff x="768" y="1824"/>
              <a:chExt cx="384" cy="192"/>
            </a:xfrm>
          </p:grpSpPr>
          <p:sp>
            <p:nvSpPr>
              <p:cNvPr id="21668" name="Rectangle 40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69" name="Rectangle 4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4" name="Group 42"/>
            <p:cNvGrpSpPr>
              <a:grpSpLocks/>
            </p:cNvGrpSpPr>
            <p:nvPr/>
          </p:nvGrpSpPr>
          <p:grpSpPr bwMode="auto">
            <a:xfrm>
              <a:off x="1536" y="2400"/>
              <a:ext cx="384" cy="192"/>
              <a:chOff x="768" y="1824"/>
              <a:chExt cx="384" cy="192"/>
            </a:xfrm>
          </p:grpSpPr>
          <p:sp>
            <p:nvSpPr>
              <p:cNvPr id="21666" name="Rectangle 4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67" name="Rectangle 44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5" name="Group 45"/>
            <p:cNvGrpSpPr>
              <a:grpSpLocks/>
            </p:cNvGrpSpPr>
            <p:nvPr/>
          </p:nvGrpSpPr>
          <p:grpSpPr bwMode="auto">
            <a:xfrm>
              <a:off x="1536" y="2592"/>
              <a:ext cx="384" cy="192"/>
              <a:chOff x="768" y="1824"/>
              <a:chExt cx="384" cy="192"/>
            </a:xfrm>
          </p:grpSpPr>
          <p:sp>
            <p:nvSpPr>
              <p:cNvPr id="21664" name="Rectangle 4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65" name="Rectangle 4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6" name="Group 48"/>
            <p:cNvGrpSpPr>
              <a:grpSpLocks/>
            </p:cNvGrpSpPr>
            <p:nvPr/>
          </p:nvGrpSpPr>
          <p:grpSpPr bwMode="auto">
            <a:xfrm>
              <a:off x="1536" y="2784"/>
              <a:ext cx="384" cy="192"/>
              <a:chOff x="768" y="1824"/>
              <a:chExt cx="384" cy="192"/>
            </a:xfrm>
          </p:grpSpPr>
          <p:sp>
            <p:nvSpPr>
              <p:cNvPr id="21662" name="Rectangle 4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63" name="Rectangle 50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7" name="Group 51"/>
            <p:cNvGrpSpPr>
              <a:grpSpLocks/>
            </p:cNvGrpSpPr>
            <p:nvPr/>
          </p:nvGrpSpPr>
          <p:grpSpPr bwMode="auto">
            <a:xfrm>
              <a:off x="1920" y="2208"/>
              <a:ext cx="384" cy="192"/>
              <a:chOff x="768" y="1824"/>
              <a:chExt cx="384" cy="192"/>
            </a:xfrm>
          </p:grpSpPr>
          <p:sp>
            <p:nvSpPr>
              <p:cNvPr id="21660" name="Rectangle 52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61" name="Rectangle 53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8" name="Group 54"/>
            <p:cNvGrpSpPr>
              <a:grpSpLocks/>
            </p:cNvGrpSpPr>
            <p:nvPr/>
          </p:nvGrpSpPr>
          <p:grpSpPr bwMode="auto">
            <a:xfrm>
              <a:off x="1920" y="2400"/>
              <a:ext cx="384" cy="192"/>
              <a:chOff x="768" y="1824"/>
              <a:chExt cx="384" cy="192"/>
            </a:xfrm>
          </p:grpSpPr>
          <p:sp>
            <p:nvSpPr>
              <p:cNvPr id="21658" name="Rectangle 5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59" name="Rectangle 56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29" name="Group 57"/>
            <p:cNvGrpSpPr>
              <a:grpSpLocks/>
            </p:cNvGrpSpPr>
            <p:nvPr/>
          </p:nvGrpSpPr>
          <p:grpSpPr bwMode="auto">
            <a:xfrm>
              <a:off x="1920" y="2592"/>
              <a:ext cx="384" cy="192"/>
              <a:chOff x="768" y="1824"/>
              <a:chExt cx="384" cy="192"/>
            </a:xfrm>
          </p:grpSpPr>
          <p:sp>
            <p:nvSpPr>
              <p:cNvPr id="21656" name="Rectangle 58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57" name="Rectangle 59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0" name="Group 60"/>
            <p:cNvGrpSpPr>
              <a:grpSpLocks/>
            </p:cNvGrpSpPr>
            <p:nvPr/>
          </p:nvGrpSpPr>
          <p:grpSpPr bwMode="auto">
            <a:xfrm>
              <a:off x="1920" y="2784"/>
              <a:ext cx="384" cy="192"/>
              <a:chOff x="768" y="1824"/>
              <a:chExt cx="384" cy="192"/>
            </a:xfrm>
          </p:grpSpPr>
          <p:sp>
            <p:nvSpPr>
              <p:cNvPr id="21654" name="Rectangle 61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55" name="Rectangle 62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1" name="Group 63"/>
            <p:cNvGrpSpPr>
              <a:grpSpLocks/>
            </p:cNvGrpSpPr>
            <p:nvPr/>
          </p:nvGrpSpPr>
          <p:grpSpPr bwMode="auto">
            <a:xfrm>
              <a:off x="2304" y="2208"/>
              <a:ext cx="384" cy="192"/>
              <a:chOff x="768" y="1824"/>
              <a:chExt cx="384" cy="192"/>
            </a:xfrm>
          </p:grpSpPr>
          <p:sp>
            <p:nvSpPr>
              <p:cNvPr id="21652" name="Rectangle 64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53" name="Rectangle 65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2" name="Group 66"/>
            <p:cNvGrpSpPr>
              <a:grpSpLocks/>
            </p:cNvGrpSpPr>
            <p:nvPr/>
          </p:nvGrpSpPr>
          <p:grpSpPr bwMode="auto">
            <a:xfrm>
              <a:off x="2304" y="2400"/>
              <a:ext cx="384" cy="192"/>
              <a:chOff x="768" y="1824"/>
              <a:chExt cx="384" cy="192"/>
            </a:xfrm>
          </p:grpSpPr>
          <p:sp>
            <p:nvSpPr>
              <p:cNvPr id="21650" name="Rectangle 6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51" name="Rectangle 68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3" name="Group 69"/>
            <p:cNvGrpSpPr>
              <a:grpSpLocks/>
            </p:cNvGrpSpPr>
            <p:nvPr/>
          </p:nvGrpSpPr>
          <p:grpSpPr bwMode="auto">
            <a:xfrm>
              <a:off x="2304" y="2592"/>
              <a:ext cx="384" cy="192"/>
              <a:chOff x="768" y="1824"/>
              <a:chExt cx="384" cy="192"/>
            </a:xfrm>
          </p:grpSpPr>
          <p:sp>
            <p:nvSpPr>
              <p:cNvPr id="21648" name="Rectangle 70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49" name="Rectangle 7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4" name="Group 72"/>
            <p:cNvGrpSpPr>
              <a:grpSpLocks/>
            </p:cNvGrpSpPr>
            <p:nvPr/>
          </p:nvGrpSpPr>
          <p:grpSpPr bwMode="auto">
            <a:xfrm>
              <a:off x="2304" y="2784"/>
              <a:ext cx="384" cy="192"/>
              <a:chOff x="768" y="1824"/>
              <a:chExt cx="384" cy="192"/>
            </a:xfrm>
          </p:grpSpPr>
          <p:sp>
            <p:nvSpPr>
              <p:cNvPr id="21646" name="Rectangle 7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47" name="Rectangle 74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5" name="Group 75"/>
            <p:cNvGrpSpPr>
              <a:grpSpLocks/>
            </p:cNvGrpSpPr>
            <p:nvPr/>
          </p:nvGrpSpPr>
          <p:grpSpPr bwMode="auto">
            <a:xfrm>
              <a:off x="2688" y="2208"/>
              <a:ext cx="384" cy="192"/>
              <a:chOff x="768" y="1824"/>
              <a:chExt cx="384" cy="192"/>
            </a:xfrm>
          </p:grpSpPr>
          <p:sp>
            <p:nvSpPr>
              <p:cNvPr id="21644" name="Rectangle 7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45" name="Rectangle 7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6" name="Group 78"/>
            <p:cNvGrpSpPr>
              <a:grpSpLocks/>
            </p:cNvGrpSpPr>
            <p:nvPr/>
          </p:nvGrpSpPr>
          <p:grpSpPr bwMode="auto">
            <a:xfrm>
              <a:off x="2688" y="2400"/>
              <a:ext cx="384" cy="192"/>
              <a:chOff x="768" y="1824"/>
              <a:chExt cx="384" cy="192"/>
            </a:xfrm>
          </p:grpSpPr>
          <p:sp>
            <p:nvSpPr>
              <p:cNvPr id="21642" name="Rectangle 7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43" name="Rectangle 80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7" name="Group 81"/>
            <p:cNvGrpSpPr>
              <a:grpSpLocks/>
            </p:cNvGrpSpPr>
            <p:nvPr/>
          </p:nvGrpSpPr>
          <p:grpSpPr bwMode="auto">
            <a:xfrm>
              <a:off x="2688" y="2592"/>
              <a:ext cx="384" cy="192"/>
              <a:chOff x="768" y="1824"/>
              <a:chExt cx="384" cy="192"/>
            </a:xfrm>
          </p:grpSpPr>
          <p:sp>
            <p:nvSpPr>
              <p:cNvPr id="21640" name="Rectangle 82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41" name="Rectangle 83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8" name="Group 84"/>
            <p:cNvGrpSpPr>
              <a:grpSpLocks/>
            </p:cNvGrpSpPr>
            <p:nvPr/>
          </p:nvGrpSpPr>
          <p:grpSpPr bwMode="auto">
            <a:xfrm>
              <a:off x="2688" y="2784"/>
              <a:ext cx="384" cy="192"/>
              <a:chOff x="768" y="1824"/>
              <a:chExt cx="384" cy="192"/>
            </a:xfrm>
          </p:grpSpPr>
          <p:sp>
            <p:nvSpPr>
              <p:cNvPr id="21638" name="Rectangle 8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39" name="Rectangle 86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39" name="Group 87"/>
            <p:cNvGrpSpPr>
              <a:grpSpLocks/>
            </p:cNvGrpSpPr>
            <p:nvPr/>
          </p:nvGrpSpPr>
          <p:grpSpPr bwMode="auto">
            <a:xfrm>
              <a:off x="3072" y="2208"/>
              <a:ext cx="384" cy="192"/>
              <a:chOff x="768" y="1824"/>
              <a:chExt cx="384" cy="192"/>
            </a:xfrm>
          </p:grpSpPr>
          <p:sp>
            <p:nvSpPr>
              <p:cNvPr id="21636" name="Rectangle 88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37" name="Rectangle 89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0" name="Group 90"/>
            <p:cNvGrpSpPr>
              <a:grpSpLocks/>
            </p:cNvGrpSpPr>
            <p:nvPr/>
          </p:nvGrpSpPr>
          <p:grpSpPr bwMode="auto">
            <a:xfrm>
              <a:off x="3072" y="2400"/>
              <a:ext cx="384" cy="192"/>
              <a:chOff x="768" y="1824"/>
              <a:chExt cx="384" cy="192"/>
            </a:xfrm>
          </p:grpSpPr>
          <p:sp>
            <p:nvSpPr>
              <p:cNvPr id="21634" name="Rectangle 91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35" name="Rectangle 92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1" name="Group 93"/>
            <p:cNvGrpSpPr>
              <a:grpSpLocks/>
            </p:cNvGrpSpPr>
            <p:nvPr/>
          </p:nvGrpSpPr>
          <p:grpSpPr bwMode="auto">
            <a:xfrm>
              <a:off x="3072" y="2592"/>
              <a:ext cx="384" cy="192"/>
              <a:chOff x="768" y="1824"/>
              <a:chExt cx="384" cy="192"/>
            </a:xfrm>
          </p:grpSpPr>
          <p:sp>
            <p:nvSpPr>
              <p:cNvPr id="21632" name="Rectangle 94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33" name="Rectangle 95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2" name="Group 96"/>
            <p:cNvGrpSpPr>
              <a:grpSpLocks/>
            </p:cNvGrpSpPr>
            <p:nvPr/>
          </p:nvGrpSpPr>
          <p:grpSpPr bwMode="auto">
            <a:xfrm>
              <a:off x="3072" y="2784"/>
              <a:ext cx="384" cy="192"/>
              <a:chOff x="768" y="1824"/>
              <a:chExt cx="384" cy="192"/>
            </a:xfrm>
          </p:grpSpPr>
          <p:sp>
            <p:nvSpPr>
              <p:cNvPr id="21630" name="Rectangle 9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31" name="Rectangle 98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3" name="Group 99"/>
            <p:cNvGrpSpPr>
              <a:grpSpLocks/>
            </p:cNvGrpSpPr>
            <p:nvPr/>
          </p:nvGrpSpPr>
          <p:grpSpPr bwMode="auto">
            <a:xfrm>
              <a:off x="3072" y="1824"/>
              <a:ext cx="384" cy="192"/>
              <a:chOff x="768" y="1824"/>
              <a:chExt cx="384" cy="192"/>
            </a:xfrm>
          </p:grpSpPr>
          <p:sp>
            <p:nvSpPr>
              <p:cNvPr id="21628" name="Rectangle 100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29" name="Rectangle 10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4" name="Group 102"/>
            <p:cNvGrpSpPr>
              <a:grpSpLocks/>
            </p:cNvGrpSpPr>
            <p:nvPr/>
          </p:nvGrpSpPr>
          <p:grpSpPr bwMode="auto">
            <a:xfrm>
              <a:off x="3072" y="2016"/>
              <a:ext cx="384" cy="192"/>
              <a:chOff x="768" y="1824"/>
              <a:chExt cx="384" cy="192"/>
            </a:xfrm>
          </p:grpSpPr>
          <p:sp>
            <p:nvSpPr>
              <p:cNvPr id="21626" name="Rectangle 10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27" name="Rectangle 104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5" name="Group 105"/>
            <p:cNvGrpSpPr>
              <a:grpSpLocks/>
            </p:cNvGrpSpPr>
            <p:nvPr/>
          </p:nvGrpSpPr>
          <p:grpSpPr bwMode="auto">
            <a:xfrm>
              <a:off x="3456" y="2208"/>
              <a:ext cx="384" cy="192"/>
              <a:chOff x="768" y="1824"/>
              <a:chExt cx="384" cy="192"/>
            </a:xfrm>
          </p:grpSpPr>
          <p:sp>
            <p:nvSpPr>
              <p:cNvPr id="21624" name="Rectangle 10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25" name="Rectangle 10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6" name="Group 108"/>
            <p:cNvGrpSpPr>
              <a:grpSpLocks/>
            </p:cNvGrpSpPr>
            <p:nvPr/>
          </p:nvGrpSpPr>
          <p:grpSpPr bwMode="auto">
            <a:xfrm>
              <a:off x="3456" y="2400"/>
              <a:ext cx="384" cy="192"/>
              <a:chOff x="768" y="1824"/>
              <a:chExt cx="384" cy="192"/>
            </a:xfrm>
          </p:grpSpPr>
          <p:sp>
            <p:nvSpPr>
              <p:cNvPr id="21622" name="Rectangle 10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23" name="Rectangle 110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7" name="Group 111"/>
            <p:cNvGrpSpPr>
              <a:grpSpLocks/>
            </p:cNvGrpSpPr>
            <p:nvPr/>
          </p:nvGrpSpPr>
          <p:grpSpPr bwMode="auto">
            <a:xfrm>
              <a:off x="3456" y="2592"/>
              <a:ext cx="384" cy="192"/>
              <a:chOff x="768" y="1824"/>
              <a:chExt cx="384" cy="192"/>
            </a:xfrm>
          </p:grpSpPr>
          <p:sp>
            <p:nvSpPr>
              <p:cNvPr id="21620" name="Rectangle 112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21" name="Rectangle 113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8" name="Group 114"/>
            <p:cNvGrpSpPr>
              <a:grpSpLocks/>
            </p:cNvGrpSpPr>
            <p:nvPr/>
          </p:nvGrpSpPr>
          <p:grpSpPr bwMode="auto">
            <a:xfrm>
              <a:off x="3456" y="2784"/>
              <a:ext cx="384" cy="192"/>
              <a:chOff x="768" y="1824"/>
              <a:chExt cx="384" cy="192"/>
            </a:xfrm>
          </p:grpSpPr>
          <p:sp>
            <p:nvSpPr>
              <p:cNvPr id="21618" name="Rectangle 11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19" name="Rectangle 116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49" name="Group 117"/>
            <p:cNvGrpSpPr>
              <a:grpSpLocks/>
            </p:cNvGrpSpPr>
            <p:nvPr/>
          </p:nvGrpSpPr>
          <p:grpSpPr bwMode="auto">
            <a:xfrm>
              <a:off x="3456" y="1824"/>
              <a:ext cx="384" cy="192"/>
              <a:chOff x="768" y="1824"/>
              <a:chExt cx="384" cy="192"/>
            </a:xfrm>
          </p:grpSpPr>
          <p:sp>
            <p:nvSpPr>
              <p:cNvPr id="21616" name="Rectangle 118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17" name="Rectangle 119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0" name="Group 120"/>
            <p:cNvGrpSpPr>
              <a:grpSpLocks/>
            </p:cNvGrpSpPr>
            <p:nvPr/>
          </p:nvGrpSpPr>
          <p:grpSpPr bwMode="auto">
            <a:xfrm>
              <a:off x="3456" y="2016"/>
              <a:ext cx="384" cy="192"/>
              <a:chOff x="768" y="1824"/>
              <a:chExt cx="384" cy="192"/>
            </a:xfrm>
          </p:grpSpPr>
          <p:sp>
            <p:nvSpPr>
              <p:cNvPr id="21614" name="Rectangle 121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15" name="Rectangle 122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1" name="Group 123"/>
            <p:cNvGrpSpPr>
              <a:grpSpLocks/>
            </p:cNvGrpSpPr>
            <p:nvPr/>
          </p:nvGrpSpPr>
          <p:grpSpPr bwMode="auto">
            <a:xfrm>
              <a:off x="3840" y="2208"/>
              <a:ext cx="384" cy="192"/>
              <a:chOff x="768" y="1824"/>
              <a:chExt cx="384" cy="192"/>
            </a:xfrm>
          </p:grpSpPr>
          <p:sp>
            <p:nvSpPr>
              <p:cNvPr id="21612" name="Rectangle 124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13" name="Rectangle 125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2" name="Group 126"/>
            <p:cNvGrpSpPr>
              <a:grpSpLocks/>
            </p:cNvGrpSpPr>
            <p:nvPr/>
          </p:nvGrpSpPr>
          <p:grpSpPr bwMode="auto">
            <a:xfrm>
              <a:off x="3840" y="2400"/>
              <a:ext cx="384" cy="192"/>
              <a:chOff x="768" y="1824"/>
              <a:chExt cx="384" cy="192"/>
            </a:xfrm>
          </p:grpSpPr>
          <p:sp>
            <p:nvSpPr>
              <p:cNvPr id="21610" name="Rectangle 12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11" name="Rectangle 128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3" name="Group 129"/>
            <p:cNvGrpSpPr>
              <a:grpSpLocks/>
            </p:cNvGrpSpPr>
            <p:nvPr/>
          </p:nvGrpSpPr>
          <p:grpSpPr bwMode="auto">
            <a:xfrm>
              <a:off x="3840" y="2592"/>
              <a:ext cx="384" cy="192"/>
              <a:chOff x="768" y="1824"/>
              <a:chExt cx="384" cy="192"/>
            </a:xfrm>
          </p:grpSpPr>
          <p:sp>
            <p:nvSpPr>
              <p:cNvPr id="21608" name="Rectangle 130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09" name="Rectangle 13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4" name="Group 132"/>
            <p:cNvGrpSpPr>
              <a:grpSpLocks/>
            </p:cNvGrpSpPr>
            <p:nvPr/>
          </p:nvGrpSpPr>
          <p:grpSpPr bwMode="auto">
            <a:xfrm>
              <a:off x="3840" y="2784"/>
              <a:ext cx="384" cy="192"/>
              <a:chOff x="768" y="1824"/>
              <a:chExt cx="384" cy="192"/>
            </a:xfrm>
          </p:grpSpPr>
          <p:sp>
            <p:nvSpPr>
              <p:cNvPr id="21606" name="Rectangle 13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07" name="Rectangle 134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5" name="Group 135"/>
            <p:cNvGrpSpPr>
              <a:grpSpLocks/>
            </p:cNvGrpSpPr>
            <p:nvPr/>
          </p:nvGrpSpPr>
          <p:grpSpPr bwMode="auto">
            <a:xfrm>
              <a:off x="3840" y="1824"/>
              <a:ext cx="384" cy="192"/>
              <a:chOff x="768" y="1824"/>
              <a:chExt cx="384" cy="192"/>
            </a:xfrm>
          </p:grpSpPr>
          <p:sp>
            <p:nvSpPr>
              <p:cNvPr id="21604" name="Rectangle 13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05" name="Rectangle 13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6" name="Group 138"/>
            <p:cNvGrpSpPr>
              <a:grpSpLocks/>
            </p:cNvGrpSpPr>
            <p:nvPr/>
          </p:nvGrpSpPr>
          <p:grpSpPr bwMode="auto">
            <a:xfrm>
              <a:off x="3840" y="2016"/>
              <a:ext cx="384" cy="192"/>
              <a:chOff x="768" y="1824"/>
              <a:chExt cx="384" cy="192"/>
            </a:xfrm>
          </p:grpSpPr>
          <p:sp>
            <p:nvSpPr>
              <p:cNvPr id="21602" name="Rectangle 13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03" name="Rectangle 140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21557" name="Rectangle 141"/>
            <p:cNvSpPr>
              <a:spLocks noChangeArrowheads="1"/>
            </p:cNvSpPr>
            <p:nvPr/>
          </p:nvSpPr>
          <p:spPr bwMode="auto">
            <a:xfrm>
              <a:off x="4032" y="1632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21558" name="Group 142"/>
            <p:cNvGrpSpPr>
              <a:grpSpLocks/>
            </p:cNvGrpSpPr>
            <p:nvPr/>
          </p:nvGrpSpPr>
          <p:grpSpPr bwMode="auto">
            <a:xfrm>
              <a:off x="1344" y="3216"/>
              <a:ext cx="384" cy="192"/>
              <a:chOff x="768" y="1824"/>
              <a:chExt cx="384" cy="192"/>
            </a:xfrm>
          </p:grpSpPr>
          <p:sp>
            <p:nvSpPr>
              <p:cNvPr id="21600" name="Rectangle 14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601" name="Rectangle 144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59" name="Group 145"/>
            <p:cNvGrpSpPr>
              <a:grpSpLocks/>
            </p:cNvGrpSpPr>
            <p:nvPr/>
          </p:nvGrpSpPr>
          <p:grpSpPr bwMode="auto">
            <a:xfrm>
              <a:off x="1344" y="3408"/>
              <a:ext cx="384" cy="192"/>
              <a:chOff x="768" y="1824"/>
              <a:chExt cx="384" cy="192"/>
            </a:xfrm>
          </p:grpSpPr>
          <p:sp>
            <p:nvSpPr>
              <p:cNvPr id="21598" name="Rectangle 14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99" name="Rectangle 14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0" name="Group 148"/>
            <p:cNvGrpSpPr>
              <a:grpSpLocks/>
            </p:cNvGrpSpPr>
            <p:nvPr/>
          </p:nvGrpSpPr>
          <p:grpSpPr bwMode="auto">
            <a:xfrm>
              <a:off x="1728" y="3216"/>
              <a:ext cx="384" cy="192"/>
              <a:chOff x="768" y="1824"/>
              <a:chExt cx="384" cy="192"/>
            </a:xfrm>
          </p:grpSpPr>
          <p:sp>
            <p:nvSpPr>
              <p:cNvPr id="21596" name="Rectangle 14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97" name="Rectangle 150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1" name="Group 151"/>
            <p:cNvGrpSpPr>
              <a:grpSpLocks/>
            </p:cNvGrpSpPr>
            <p:nvPr/>
          </p:nvGrpSpPr>
          <p:grpSpPr bwMode="auto">
            <a:xfrm>
              <a:off x="1728" y="3408"/>
              <a:ext cx="384" cy="192"/>
              <a:chOff x="768" y="1824"/>
              <a:chExt cx="384" cy="192"/>
            </a:xfrm>
          </p:grpSpPr>
          <p:sp>
            <p:nvSpPr>
              <p:cNvPr id="21594" name="Rectangle 152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95" name="Rectangle 153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2" name="Group 154"/>
            <p:cNvGrpSpPr>
              <a:grpSpLocks/>
            </p:cNvGrpSpPr>
            <p:nvPr/>
          </p:nvGrpSpPr>
          <p:grpSpPr bwMode="auto">
            <a:xfrm>
              <a:off x="2112" y="3216"/>
              <a:ext cx="384" cy="192"/>
              <a:chOff x="768" y="1824"/>
              <a:chExt cx="384" cy="192"/>
            </a:xfrm>
          </p:grpSpPr>
          <p:sp>
            <p:nvSpPr>
              <p:cNvPr id="21592" name="Rectangle 155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93" name="Rectangle 156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3" name="Group 157"/>
            <p:cNvGrpSpPr>
              <a:grpSpLocks/>
            </p:cNvGrpSpPr>
            <p:nvPr/>
          </p:nvGrpSpPr>
          <p:grpSpPr bwMode="auto">
            <a:xfrm>
              <a:off x="2112" y="3408"/>
              <a:ext cx="384" cy="192"/>
              <a:chOff x="768" y="1824"/>
              <a:chExt cx="384" cy="192"/>
            </a:xfrm>
          </p:grpSpPr>
          <p:sp>
            <p:nvSpPr>
              <p:cNvPr id="21590" name="Rectangle 158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91" name="Rectangle 159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4" name="Group 160"/>
            <p:cNvGrpSpPr>
              <a:grpSpLocks/>
            </p:cNvGrpSpPr>
            <p:nvPr/>
          </p:nvGrpSpPr>
          <p:grpSpPr bwMode="auto">
            <a:xfrm>
              <a:off x="2496" y="3216"/>
              <a:ext cx="384" cy="192"/>
              <a:chOff x="768" y="1824"/>
              <a:chExt cx="384" cy="192"/>
            </a:xfrm>
          </p:grpSpPr>
          <p:sp>
            <p:nvSpPr>
              <p:cNvPr id="21588" name="Rectangle 161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89" name="Rectangle 162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5" name="Group 163"/>
            <p:cNvGrpSpPr>
              <a:grpSpLocks/>
            </p:cNvGrpSpPr>
            <p:nvPr/>
          </p:nvGrpSpPr>
          <p:grpSpPr bwMode="auto">
            <a:xfrm>
              <a:off x="2496" y="3408"/>
              <a:ext cx="384" cy="192"/>
              <a:chOff x="768" y="1824"/>
              <a:chExt cx="384" cy="192"/>
            </a:xfrm>
          </p:grpSpPr>
          <p:sp>
            <p:nvSpPr>
              <p:cNvPr id="21586" name="Rectangle 164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87" name="Rectangle 165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6" name="Group 166"/>
            <p:cNvGrpSpPr>
              <a:grpSpLocks/>
            </p:cNvGrpSpPr>
            <p:nvPr/>
          </p:nvGrpSpPr>
          <p:grpSpPr bwMode="auto">
            <a:xfrm>
              <a:off x="2880" y="3216"/>
              <a:ext cx="384" cy="192"/>
              <a:chOff x="768" y="1824"/>
              <a:chExt cx="384" cy="192"/>
            </a:xfrm>
          </p:grpSpPr>
          <p:sp>
            <p:nvSpPr>
              <p:cNvPr id="21584" name="Rectangle 167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85" name="Rectangle 168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7" name="Group 169"/>
            <p:cNvGrpSpPr>
              <a:grpSpLocks/>
            </p:cNvGrpSpPr>
            <p:nvPr/>
          </p:nvGrpSpPr>
          <p:grpSpPr bwMode="auto">
            <a:xfrm>
              <a:off x="2880" y="3408"/>
              <a:ext cx="384" cy="192"/>
              <a:chOff x="768" y="1824"/>
              <a:chExt cx="384" cy="192"/>
            </a:xfrm>
          </p:grpSpPr>
          <p:sp>
            <p:nvSpPr>
              <p:cNvPr id="21582" name="Rectangle 170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83" name="Rectangle 171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8" name="Group 172"/>
            <p:cNvGrpSpPr>
              <a:grpSpLocks/>
            </p:cNvGrpSpPr>
            <p:nvPr/>
          </p:nvGrpSpPr>
          <p:grpSpPr bwMode="auto">
            <a:xfrm>
              <a:off x="3264" y="3216"/>
              <a:ext cx="384" cy="192"/>
              <a:chOff x="768" y="1824"/>
              <a:chExt cx="384" cy="192"/>
            </a:xfrm>
          </p:grpSpPr>
          <p:sp>
            <p:nvSpPr>
              <p:cNvPr id="21580" name="Rectangle 173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81" name="Rectangle 174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69" name="Group 175"/>
            <p:cNvGrpSpPr>
              <a:grpSpLocks/>
            </p:cNvGrpSpPr>
            <p:nvPr/>
          </p:nvGrpSpPr>
          <p:grpSpPr bwMode="auto">
            <a:xfrm>
              <a:off x="3264" y="3408"/>
              <a:ext cx="384" cy="192"/>
              <a:chOff x="768" y="1824"/>
              <a:chExt cx="384" cy="192"/>
            </a:xfrm>
          </p:grpSpPr>
          <p:sp>
            <p:nvSpPr>
              <p:cNvPr id="21578" name="Rectangle 176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79" name="Rectangle 177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70" name="Group 178"/>
            <p:cNvGrpSpPr>
              <a:grpSpLocks/>
            </p:cNvGrpSpPr>
            <p:nvPr/>
          </p:nvGrpSpPr>
          <p:grpSpPr bwMode="auto">
            <a:xfrm>
              <a:off x="3648" y="3216"/>
              <a:ext cx="384" cy="192"/>
              <a:chOff x="768" y="1824"/>
              <a:chExt cx="384" cy="192"/>
            </a:xfrm>
          </p:grpSpPr>
          <p:sp>
            <p:nvSpPr>
              <p:cNvPr id="21576" name="Rectangle 179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77" name="Rectangle 180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grpSp>
          <p:nvGrpSpPr>
            <p:cNvPr id="21571" name="Group 181"/>
            <p:cNvGrpSpPr>
              <a:grpSpLocks/>
            </p:cNvGrpSpPr>
            <p:nvPr/>
          </p:nvGrpSpPr>
          <p:grpSpPr bwMode="auto">
            <a:xfrm>
              <a:off x="3648" y="3408"/>
              <a:ext cx="384" cy="192"/>
              <a:chOff x="768" y="1824"/>
              <a:chExt cx="384" cy="192"/>
            </a:xfrm>
          </p:grpSpPr>
          <p:sp>
            <p:nvSpPr>
              <p:cNvPr id="21574" name="Rectangle 182"/>
              <p:cNvSpPr>
                <a:spLocks noChangeArrowheads="1"/>
              </p:cNvSpPr>
              <p:nvPr/>
            </p:nvSpPr>
            <p:spPr bwMode="auto">
              <a:xfrm>
                <a:off x="768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21575" name="Rectangle 183"/>
              <p:cNvSpPr>
                <a:spLocks noChangeArrowheads="1"/>
              </p:cNvSpPr>
              <p:nvPr/>
            </p:nvSpPr>
            <p:spPr bwMode="auto">
              <a:xfrm>
                <a:off x="960" y="1824"/>
                <a:ext cx="1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21572" name="Line 184"/>
            <p:cNvSpPr>
              <a:spLocks noChangeShapeType="1"/>
            </p:cNvSpPr>
            <p:nvPr/>
          </p:nvSpPr>
          <p:spPr bwMode="auto">
            <a:xfrm flipH="1" flipV="1">
              <a:off x="1152" y="2640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73" name="Line 185"/>
            <p:cNvSpPr>
              <a:spLocks noChangeShapeType="1"/>
            </p:cNvSpPr>
            <p:nvPr/>
          </p:nvSpPr>
          <p:spPr bwMode="auto">
            <a:xfrm flipH="1" flipV="1">
              <a:off x="1152" y="2976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715" name="Text Box 187"/>
          <p:cNvSpPr txBox="1">
            <a:spLocks noChangeArrowheads="1"/>
          </p:cNvSpPr>
          <p:nvPr/>
        </p:nvSpPr>
        <p:spPr bwMode="auto">
          <a:xfrm rot="-5400000">
            <a:off x="1604963" y="3576637"/>
            <a:ext cx="1219200" cy="466725"/>
          </a:xfrm>
          <a:prstGeom prst="rect">
            <a:avLst/>
          </a:prstGeom>
          <a:solidFill>
            <a:srgbClr val="FF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s-block</a:t>
            </a:r>
          </a:p>
        </p:txBody>
      </p:sp>
      <p:sp>
        <p:nvSpPr>
          <p:cNvPr id="22716" name="Text Box 188"/>
          <p:cNvSpPr txBox="1">
            <a:spLocks noChangeArrowheads="1"/>
          </p:cNvSpPr>
          <p:nvPr/>
        </p:nvSpPr>
        <p:spPr bwMode="auto">
          <a:xfrm>
            <a:off x="5867400" y="3581400"/>
            <a:ext cx="1219200" cy="466725"/>
          </a:xfrm>
          <a:prstGeom prst="rect">
            <a:avLst/>
          </a:prstGeom>
          <a:solidFill>
            <a:srgbClr val="96FF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p-block</a:t>
            </a:r>
          </a:p>
        </p:txBody>
      </p:sp>
      <p:sp>
        <p:nvSpPr>
          <p:cNvPr id="22717" name="Text Box 189"/>
          <p:cNvSpPr txBox="1">
            <a:spLocks noChangeArrowheads="1"/>
          </p:cNvSpPr>
          <p:nvPr/>
        </p:nvSpPr>
        <p:spPr bwMode="auto">
          <a:xfrm>
            <a:off x="3429000" y="3876675"/>
            <a:ext cx="1219200" cy="466725"/>
          </a:xfrm>
          <a:prstGeom prst="rect">
            <a:avLst/>
          </a:prstGeom>
          <a:solidFill>
            <a:srgbClr val="FFFF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d-block</a:t>
            </a:r>
          </a:p>
        </p:txBody>
      </p:sp>
      <p:sp>
        <p:nvSpPr>
          <p:cNvPr id="22718" name="Text Box 190"/>
          <p:cNvSpPr txBox="1">
            <a:spLocks noChangeArrowheads="1"/>
          </p:cNvSpPr>
          <p:nvPr/>
        </p:nvSpPr>
        <p:spPr bwMode="auto">
          <a:xfrm>
            <a:off x="4038600" y="5181600"/>
            <a:ext cx="1219200" cy="466725"/>
          </a:xfrm>
          <a:prstGeom prst="rect">
            <a:avLst/>
          </a:prstGeom>
          <a:solidFill>
            <a:srgbClr val="969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/>
              <a:t>f-block</a:t>
            </a:r>
          </a:p>
        </p:txBody>
      </p:sp>
    </p:spTree>
    <p:extLst>
      <p:ext uri="{BB962C8B-B14F-4D97-AF65-F5344CB8AC3E}">
        <p14:creationId xmlns:p14="http://schemas.microsoft.com/office/powerpoint/2010/main" val="86726054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15" grpId="0" animBg="1" autoUpdateAnimBg="0"/>
      <p:bldP spid="22716" grpId="0" animBg="1" autoUpdateAnimBg="0"/>
      <p:bldP spid="22717" grpId="0" animBg="1" autoUpdateAnimBg="0"/>
      <p:bldP spid="2271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Electron </a:t>
            </a:r>
            <a:r>
              <a:rPr lang="en-US" altLang="en-US" dirty="0" err="1" smtClean="0">
                <a:solidFill>
                  <a:schemeClr val="bg1"/>
                </a:solidFill>
              </a:rPr>
              <a:t>Configs</a:t>
            </a:r>
            <a:r>
              <a:rPr lang="en-US" altLang="en-US" dirty="0" smtClean="0">
                <a:solidFill>
                  <a:schemeClr val="bg1"/>
                </a:solidFill>
              </a:rPr>
              <a:t>. on the P. T.</a:t>
            </a:r>
          </a:p>
        </p:txBody>
      </p:sp>
      <p:grpSp>
        <p:nvGrpSpPr>
          <p:cNvPr id="26627" name="Group 80"/>
          <p:cNvGrpSpPr>
            <a:grpSpLocks/>
          </p:cNvGrpSpPr>
          <p:nvPr/>
        </p:nvGrpSpPr>
        <p:grpSpPr bwMode="auto">
          <a:xfrm>
            <a:off x="685800" y="2286000"/>
            <a:ext cx="7696200" cy="4191000"/>
            <a:chOff x="432" y="1440"/>
            <a:chExt cx="4848" cy="2640"/>
          </a:xfrm>
        </p:grpSpPr>
        <p:sp>
          <p:nvSpPr>
            <p:cNvPr id="26628" name="Rectangle 5"/>
            <p:cNvSpPr>
              <a:spLocks noChangeArrowheads="1"/>
            </p:cNvSpPr>
            <p:nvPr/>
          </p:nvSpPr>
          <p:spPr bwMode="auto">
            <a:xfrm>
              <a:off x="432" y="1440"/>
              <a:ext cx="24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1s</a:t>
              </a:r>
            </a:p>
          </p:txBody>
        </p:sp>
        <p:sp>
          <p:nvSpPr>
            <p:cNvPr id="26629" name="Rectangle 7"/>
            <p:cNvSpPr>
              <a:spLocks noChangeArrowheads="1"/>
            </p:cNvSpPr>
            <p:nvPr/>
          </p:nvSpPr>
          <p:spPr bwMode="auto">
            <a:xfrm>
              <a:off x="432" y="1776"/>
              <a:ext cx="48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2s</a:t>
              </a:r>
            </a:p>
          </p:txBody>
        </p:sp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432" y="2016"/>
              <a:ext cx="48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3s</a:t>
              </a:r>
            </a:p>
          </p:txBody>
        </p:sp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432" y="2256"/>
              <a:ext cx="48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4s</a:t>
              </a:r>
            </a:p>
          </p:txBody>
        </p:sp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432" y="2496"/>
              <a:ext cx="48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5s</a:t>
              </a:r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432" y="2736"/>
              <a:ext cx="48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6s</a:t>
              </a:r>
            </a:p>
          </p:txBody>
        </p:sp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>
              <a:off x="432" y="2976"/>
              <a:ext cx="48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7s</a:t>
              </a:r>
            </a:p>
          </p:txBody>
        </p:sp>
        <p:sp>
          <p:nvSpPr>
            <p:cNvPr id="26635" name="Rectangle 23"/>
            <p:cNvSpPr>
              <a:spLocks noChangeArrowheads="1"/>
            </p:cNvSpPr>
            <p:nvPr/>
          </p:nvSpPr>
          <p:spPr bwMode="auto">
            <a:xfrm>
              <a:off x="1440" y="2256"/>
              <a:ext cx="240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3d</a:t>
              </a:r>
            </a:p>
          </p:txBody>
        </p:sp>
        <p:sp>
          <p:nvSpPr>
            <p:cNvPr id="26636" name="Rectangle 24"/>
            <p:cNvSpPr>
              <a:spLocks noChangeArrowheads="1"/>
            </p:cNvSpPr>
            <p:nvPr/>
          </p:nvSpPr>
          <p:spPr bwMode="auto">
            <a:xfrm>
              <a:off x="1440" y="2496"/>
              <a:ext cx="240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4d</a:t>
              </a:r>
            </a:p>
          </p:txBody>
        </p:sp>
        <p:sp>
          <p:nvSpPr>
            <p:cNvPr id="26637" name="Rectangle 25"/>
            <p:cNvSpPr>
              <a:spLocks noChangeArrowheads="1"/>
            </p:cNvSpPr>
            <p:nvPr/>
          </p:nvSpPr>
          <p:spPr bwMode="auto">
            <a:xfrm>
              <a:off x="1440" y="2736"/>
              <a:ext cx="240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5d</a:t>
              </a:r>
            </a:p>
          </p:txBody>
        </p:sp>
        <p:sp>
          <p:nvSpPr>
            <p:cNvPr id="26638" name="Rectangle 26"/>
            <p:cNvSpPr>
              <a:spLocks noChangeArrowheads="1"/>
            </p:cNvSpPr>
            <p:nvPr/>
          </p:nvSpPr>
          <p:spPr bwMode="auto">
            <a:xfrm>
              <a:off x="1440" y="2976"/>
              <a:ext cx="240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6d</a:t>
              </a:r>
            </a:p>
          </p:txBody>
        </p:sp>
        <p:sp>
          <p:nvSpPr>
            <p:cNvPr id="26639" name="Rectangle 28"/>
            <p:cNvSpPr>
              <a:spLocks noChangeArrowheads="1"/>
            </p:cNvSpPr>
            <p:nvPr/>
          </p:nvSpPr>
          <p:spPr bwMode="auto">
            <a:xfrm>
              <a:off x="3840" y="2256"/>
              <a:ext cx="14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4p</a:t>
              </a:r>
            </a:p>
          </p:txBody>
        </p:sp>
        <p:sp>
          <p:nvSpPr>
            <p:cNvPr id="26640" name="Rectangle 34"/>
            <p:cNvSpPr>
              <a:spLocks noChangeArrowheads="1"/>
            </p:cNvSpPr>
            <p:nvPr/>
          </p:nvSpPr>
          <p:spPr bwMode="auto">
            <a:xfrm>
              <a:off x="3840" y="2496"/>
              <a:ext cx="14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5p</a:t>
              </a:r>
            </a:p>
          </p:txBody>
        </p:sp>
        <p:sp>
          <p:nvSpPr>
            <p:cNvPr id="26641" name="Rectangle 35"/>
            <p:cNvSpPr>
              <a:spLocks noChangeArrowheads="1"/>
            </p:cNvSpPr>
            <p:nvPr/>
          </p:nvSpPr>
          <p:spPr bwMode="auto">
            <a:xfrm>
              <a:off x="3840" y="2736"/>
              <a:ext cx="14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6p</a:t>
              </a:r>
            </a:p>
          </p:txBody>
        </p:sp>
        <p:sp>
          <p:nvSpPr>
            <p:cNvPr id="26642" name="Rectangle 36"/>
            <p:cNvSpPr>
              <a:spLocks noChangeArrowheads="1"/>
            </p:cNvSpPr>
            <p:nvPr/>
          </p:nvSpPr>
          <p:spPr bwMode="auto">
            <a:xfrm>
              <a:off x="3840" y="2976"/>
              <a:ext cx="14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7p</a:t>
              </a:r>
            </a:p>
          </p:txBody>
        </p:sp>
        <p:sp>
          <p:nvSpPr>
            <p:cNvPr id="26643" name="Rectangle 37"/>
            <p:cNvSpPr>
              <a:spLocks noChangeArrowheads="1"/>
            </p:cNvSpPr>
            <p:nvPr/>
          </p:nvSpPr>
          <p:spPr bwMode="auto">
            <a:xfrm>
              <a:off x="3840" y="2016"/>
              <a:ext cx="14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3p</a:t>
              </a:r>
            </a:p>
          </p:txBody>
        </p:sp>
        <p:sp>
          <p:nvSpPr>
            <p:cNvPr id="26644" name="Rectangle 38"/>
            <p:cNvSpPr>
              <a:spLocks noChangeArrowheads="1"/>
            </p:cNvSpPr>
            <p:nvPr/>
          </p:nvSpPr>
          <p:spPr bwMode="auto">
            <a:xfrm>
              <a:off x="3840" y="1776"/>
              <a:ext cx="1440" cy="24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2p</a:t>
              </a:r>
            </a:p>
          </p:txBody>
        </p:sp>
        <p:sp>
          <p:nvSpPr>
            <p:cNvPr id="26645" name="Rectangle 39"/>
            <p:cNvSpPr>
              <a:spLocks noChangeArrowheads="1"/>
            </p:cNvSpPr>
            <p:nvPr/>
          </p:nvSpPr>
          <p:spPr bwMode="auto">
            <a:xfrm>
              <a:off x="5040" y="1536"/>
              <a:ext cx="240" cy="240"/>
            </a:xfrm>
            <a:prstGeom prst="rect">
              <a:avLst/>
            </a:prstGeom>
            <a:solidFill>
              <a:srgbClr val="FF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1s</a:t>
              </a:r>
            </a:p>
          </p:txBody>
        </p:sp>
        <p:sp>
          <p:nvSpPr>
            <p:cNvPr id="26646" name="Rectangle 40"/>
            <p:cNvSpPr>
              <a:spLocks noChangeArrowheads="1"/>
            </p:cNvSpPr>
            <p:nvPr/>
          </p:nvSpPr>
          <p:spPr bwMode="auto">
            <a:xfrm>
              <a:off x="1200" y="3600"/>
              <a:ext cx="3360" cy="240"/>
            </a:xfrm>
            <a:prstGeom prst="rect">
              <a:avLst/>
            </a:prstGeom>
            <a:solidFill>
              <a:srgbClr val="969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4f</a:t>
              </a:r>
            </a:p>
          </p:txBody>
        </p:sp>
        <p:sp>
          <p:nvSpPr>
            <p:cNvPr id="26647" name="Rectangle 42"/>
            <p:cNvSpPr>
              <a:spLocks noChangeArrowheads="1"/>
            </p:cNvSpPr>
            <p:nvPr/>
          </p:nvSpPr>
          <p:spPr bwMode="auto">
            <a:xfrm>
              <a:off x="1200" y="3840"/>
              <a:ext cx="3360" cy="240"/>
            </a:xfrm>
            <a:prstGeom prst="rect">
              <a:avLst/>
            </a:prstGeom>
            <a:solidFill>
              <a:srgbClr val="969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5f</a:t>
              </a:r>
            </a:p>
          </p:txBody>
        </p:sp>
        <p:sp>
          <p:nvSpPr>
            <p:cNvPr id="26648" name="Line 43"/>
            <p:cNvSpPr>
              <a:spLocks noChangeShapeType="1"/>
            </p:cNvSpPr>
            <p:nvPr/>
          </p:nvSpPr>
          <p:spPr bwMode="auto">
            <a:xfrm>
              <a:off x="912" y="2880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9" name="Line 44"/>
            <p:cNvSpPr>
              <a:spLocks noChangeShapeType="1"/>
            </p:cNvSpPr>
            <p:nvPr/>
          </p:nvSpPr>
          <p:spPr bwMode="auto">
            <a:xfrm>
              <a:off x="1056" y="2880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0" name="Line 45"/>
            <p:cNvSpPr>
              <a:spLocks noChangeShapeType="1"/>
            </p:cNvSpPr>
            <p:nvPr/>
          </p:nvSpPr>
          <p:spPr bwMode="auto">
            <a:xfrm>
              <a:off x="1056" y="36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1" name="Line 46"/>
            <p:cNvSpPr>
              <a:spLocks noChangeShapeType="1"/>
            </p:cNvSpPr>
            <p:nvPr/>
          </p:nvSpPr>
          <p:spPr bwMode="auto">
            <a:xfrm>
              <a:off x="912" y="307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2" name="Line 47"/>
            <p:cNvSpPr>
              <a:spLocks noChangeShapeType="1"/>
            </p:cNvSpPr>
            <p:nvPr/>
          </p:nvSpPr>
          <p:spPr bwMode="auto">
            <a:xfrm>
              <a:off x="1008" y="3072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3" name="Line 48"/>
            <p:cNvSpPr>
              <a:spLocks noChangeShapeType="1"/>
            </p:cNvSpPr>
            <p:nvPr/>
          </p:nvSpPr>
          <p:spPr bwMode="auto">
            <a:xfrm>
              <a:off x="1008" y="39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4" name="Line 49"/>
            <p:cNvSpPr>
              <a:spLocks noChangeShapeType="1"/>
            </p:cNvSpPr>
            <p:nvPr/>
          </p:nvSpPr>
          <p:spPr bwMode="auto">
            <a:xfrm>
              <a:off x="4560" y="369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5" name="Line 50"/>
            <p:cNvSpPr>
              <a:spLocks noChangeShapeType="1"/>
            </p:cNvSpPr>
            <p:nvPr/>
          </p:nvSpPr>
          <p:spPr bwMode="auto">
            <a:xfrm flipV="1">
              <a:off x="4656" y="350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6" name="Line 51"/>
            <p:cNvSpPr>
              <a:spLocks noChangeShapeType="1"/>
            </p:cNvSpPr>
            <p:nvPr/>
          </p:nvSpPr>
          <p:spPr bwMode="auto">
            <a:xfrm flipH="1">
              <a:off x="1200" y="3504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7" name="Line 52"/>
            <p:cNvSpPr>
              <a:spLocks noChangeShapeType="1"/>
            </p:cNvSpPr>
            <p:nvPr/>
          </p:nvSpPr>
          <p:spPr bwMode="auto">
            <a:xfrm flipV="1">
              <a:off x="1200" y="2880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8" name="Line 53"/>
            <p:cNvSpPr>
              <a:spLocks noChangeShapeType="1"/>
            </p:cNvSpPr>
            <p:nvPr/>
          </p:nvSpPr>
          <p:spPr bwMode="auto">
            <a:xfrm>
              <a:off x="1200" y="28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9" name="Line 54"/>
            <p:cNvSpPr>
              <a:spLocks noChangeShapeType="1"/>
            </p:cNvSpPr>
            <p:nvPr/>
          </p:nvSpPr>
          <p:spPr bwMode="auto">
            <a:xfrm>
              <a:off x="4560" y="393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60" name="Line 55"/>
            <p:cNvSpPr>
              <a:spLocks noChangeShapeType="1"/>
            </p:cNvSpPr>
            <p:nvPr/>
          </p:nvSpPr>
          <p:spPr bwMode="auto">
            <a:xfrm flipV="1">
              <a:off x="4752" y="3408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61" name="Line 56"/>
            <p:cNvSpPr>
              <a:spLocks noChangeShapeType="1"/>
            </p:cNvSpPr>
            <p:nvPr/>
          </p:nvSpPr>
          <p:spPr bwMode="auto">
            <a:xfrm flipH="1">
              <a:off x="1296" y="3408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62" name="Line 57"/>
            <p:cNvSpPr>
              <a:spLocks noChangeShapeType="1"/>
            </p:cNvSpPr>
            <p:nvPr/>
          </p:nvSpPr>
          <p:spPr bwMode="auto">
            <a:xfrm flipV="1">
              <a:off x="1296" y="30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63" name="Line 58"/>
            <p:cNvSpPr>
              <a:spLocks noChangeShapeType="1"/>
            </p:cNvSpPr>
            <p:nvPr/>
          </p:nvSpPr>
          <p:spPr bwMode="auto">
            <a:xfrm>
              <a:off x="1296" y="307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823889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The Big Questions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Who developed the first periodic table?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How did he organize it, and how does this differ from the organization of the P. T. today?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What are some ways in which we group elements on the P. T.?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What does this tell us about the atom’s structure?</a:t>
            </a:r>
          </a:p>
        </p:txBody>
      </p:sp>
    </p:spTree>
    <p:extLst>
      <p:ext uri="{BB962C8B-B14F-4D97-AF65-F5344CB8AC3E}">
        <p14:creationId xmlns:p14="http://schemas.microsoft.com/office/powerpoint/2010/main" val="319868037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Families of the Periodic Table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9112" y="1219200"/>
            <a:ext cx="7202488" cy="5486400"/>
          </a:xfrm>
        </p:spPr>
        <p:txBody>
          <a:bodyPr>
            <a:normAutofit fontScale="47500" lnSpcReduction="20000"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The </a:t>
            </a:r>
            <a:r>
              <a:rPr lang="en-US" sz="4400" b="1" dirty="0" smtClean="0">
                <a:solidFill>
                  <a:srgbClr val="FFFF00"/>
                </a:solidFill>
              </a:rPr>
              <a:t>s-block </a:t>
            </a:r>
            <a:r>
              <a:rPr lang="en-US" sz="4400" b="1" dirty="0">
                <a:solidFill>
                  <a:srgbClr val="FFFF00"/>
                </a:solidFill>
              </a:rPr>
              <a:t>elements: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Groups </a:t>
            </a:r>
            <a:r>
              <a:rPr lang="en-US" sz="4400" b="1" dirty="0" smtClean="0">
                <a:solidFill>
                  <a:srgbClr val="FFFF00"/>
                </a:solidFill>
              </a:rPr>
              <a:t>1–2: </a:t>
            </a:r>
            <a:r>
              <a:rPr lang="en-US" sz="4400" b="1" dirty="0">
                <a:solidFill>
                  <a:srgbClr val="FFFF00"/>
                </a:solidFill>
              </a:rPr>
              <a:t>(Representative elements)</a:t>
            </a:r>
            <a:endParaRPr lang="en-US" sz="4400" dirty="0">
              <a:solidFill>
                <a:srgbClr val="FFFF00"/>
              </a:solidFill>
            </a:endParaRPr>
          </a:p>
          <a:p>
            <a:endParaRPr lang="en-US" altLang="en-US" sz="4400" dirty="0">
              <a:solidFill>
                <a:srgbClr val="FFFF00"/>
              </a:solidFill>
            </a:endParaRPr>
          </a:p>
          <a:p>
            <a:r>
              <a:rPr lang="en-US" altLang="en-US" sz="4400" dirty="0" smtClean="0">
                <a:solidFill>
                  <a:srgbClr val="FFFF00"/>
                </a:solidFill>
              </a:rPr>
              <a:t>Group 1 (1A)</a:t>
            </a:r>
          </a:p>
          <a:p>
            <a:pPr lvl="1"/>
            <a:r>
              <a:rPr lang="en-US" sz="3600" u="sng" dirty="0">
                <a:solidFill>
                  <a:srgbClr val="FFFF00"/>
                </a:solidFill>
                <a:hlinkClick r:id="rId2"/>
              </a:rPr>
              <a:t>Alkali </a:t>
            </a:r>
            <a:r>
              <a:rPr lang="en-US" sz="3600" u="sng" dirty="0" smtClean="0">
                <a:solidFill>
                  <a:srgbClr val="FFFF00"/>
                </a:solidFill>
                <a:hlinkClick r:id="rId2"/>
              </a:rPr>
              <a:t>Metals</a:t>
            </a:r>
            <a:endParaRPr lang="en-US" sz="3600" u="sng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      • </a:t>
            </a:r>
            <a:r>
              <a:rPr lang="en-US" sz="3600" dirty="0" smtClean="0">
                <a:solidFill>
                  <a:srgbClr val="FFFF00"/>
                </a:solidFill>
              </a:rPr>
              <a:t>Soft, silvery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sz="3600" dirty="0" smtClean="0">
                <a:solidFill>
                  <a:srgbClr val="FFFF00"/>
                </a:solidFill>
              </a:rPr>
              <a:t> Very </a:t>
            </a:r>
            <a:r>
              <a:rPr lang="en-US" sz="3600" dirty="0">
                <a:solidFill>
                  <a:srgbClr val="FFFF00"/>
                </a:solidFill>
              </a:rPr>
              <a:t>reactive (never found alone </a:t>
            </a:r>
            <a:r>
              <a:rPr lang="en-US" sz="3600" dirty="0" smtClean="0">
                <a:solidFill>
                  <a:srgbClr val="FFFF00"/>
                </a:solidFill>
              </a:rPr>
              <a:t>in nature</a:t>
            </a:r>
            <a:r>
              <a:rPr lang="en-US" sz="3600" dirty="0">
                <a:solidFill>
                  <a:srgbClr val="FFFF00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sz="3600" dirty="0" smtClean="0">
                <a:solidFill>
                  <a:srgbClr val="FFFF00"/>
                </a:solidFill>
              </a:rPr>
              <a:t> ns</a:t>
            </a:r>
            <a:r>
              <a:rPr lang="en-US" sz="3600" baseline="30000" dirty="0" smtClean="0">
                <a:solidFill>
                  <a:srgbClr val="FFFF00"/>
                </a:solidFill>
              </a:rPr>
              <a:t>1   </a:t>
            </a:r>
            <a:r>
              <a:rPr lang="en-US" sz="3600" dirty="0">
                <a:solidFill>
                  <a:srgbClr val="FFFF00"/>
                </a:solidFill>
              </a:rPr>
              <a:t>(ex. 1s</a:t>
            </a:r>
            <a:r>
              <a:rPr lang="en-US" sz="3600" baseline="30000" dirty="0">
                <a:solidFill>
                  <a:srgbClr val="FFFF00"/>
                </a:solidFill>
              </a:rPr>
              <a:t>2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2s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1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sz="3600" dirty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altLang="en-US" sz="3600" dirty="0" smtClean="0">
                <a:solidFill>
                  <a:srgbClr val="FFFF00"/>
                </a:solidFill>
              </a:rPr>
              <a:t> 1 val. e</a:t>
            </a:r>
            <a:r>
              <a:rPr lang="en-US" altLang="en-US" sz="3600" baseline="30000" dirty="0" smtClean="0">
                <a:solidFill>
                  <a:srgbClr val="FFFF00"/>
                </a:solidFill>
              </a:rPr>
              <a:t>-</a:t>
            </a:r>
          </a:p>
          <a:p>
            <a:pPr marL="0" indent="0">
              <a:buNone/>
            </a:pPr>
            <a:r>
              <a:rPr lang="en-US" altLang="en-US" sz="3600" baseline="30000" dirty="0">
                <a:solidFill>
                  <a:srgbClr val="FFFF00"/>
                </a:solidFill>
              </a:rPr>
              <a:t> </a:t>
            </a:r>
            <a:r>
              <a:rPr lang="en-US" altLang="en-US" sz="3600" baseline="30000" dirty="0" smtClean="0">
                <a:solidFill>
                  <a:srgbClr val="FFFF00"/>
                </a:solidFill>
              </a:rPr>
              <a:t>              </a:t>
            </a:r>
            <a:r>
              <a:rPr 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altLang="en-US" sz="3600" baseline="300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</a:rPr>
              <a:t>Form +1 ions</a:t>
            </a:r>
          </a:p>
          <a:p>
            <a:pPr eaLnBrk="1" hangingPunct="1"/>
            <a:endParaRPr lang="en-US" altLang="en-US" sz="3600" dirty="0" smtClean="0">
              <a:solidFill>
                <a:srgbClr val="FFFF00"/>
              </a:solidFill>
            </a:endParaRPr>
          </a:p>
          <a:p>
            <a:r>
              <a:rPr lang="en-US" altLang="en-US" sz="4400" dirty="0" smtClean="0">
                <a:solidFill>
                  <a:srgbClr val="FFFF00"/>
                </a:solidFill>
              </a:rPr>
              <a:t>Group 2 (2B)</a:t>
            </a:r>
          </a:p>
          <a:p>
            <a:pPr lvl="1"/>
            <a:r>
              <a:rPr lang="en-US" altLang="en-US" sz="3600" dirty="0" smtClean="0">
                <a:solidFill>
                  <a:srgbClr val="FFFF00"/>
                </a:solidFill>
              </a:rPr>
              <a:t> Alkaline earth metals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	•</a:t>
            </a:r>
            <a:r>
              <a:rPr lang="en-US" sz="3600" dirty="0" smtClean="0">
                <a:solidFill>
                  <a:srgbClr val="FFFF00"/>
                </a:solidFill>
              </a:rPr>
              <a:t> Harder</a:t>
            </a:r>
            <a:r>
              <a:rPr lang="en-US" sz="3600" dirty="0">
                <a:solidFill>
                  <a:srgbClr val="FFFF00"/>
                </a:solidFill>
              </a:rPr>
              <a:t>, denser, stronger than alkali metals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sz="3600" dirty="0" smtClean="0">
                <a:solidFill>
                  <a:srgbClr val="FFFF00"/>
                </a:solidFill>
              </a:rPr>
              <a:t> Reactive (never found alone in nature)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sz="3600" dirty="0" smtClean="0">
                <a:solidFill>
                  <a:srgbClr val="FFFF00"/>
                </a:solidFill>
              </a:rPr>
              <a:t> ns</a:t>
            </a:r>
            <a:r>
              <a:rPr lang="en-US" sz="3600" baseline="30000" dirty="0" smtClean="0">
                <a:solidFill>
                  <a:srgbClr val="FFFF00"/>
                </a:solidFill>
              </a:rPr>
              <a:t>2 </a:t>
            </a:r>
            <a:r>
              <a:rPr lang="en-US" sz="3600" dirty="0" smtClean="0">
                <a:solidFill>
                  <a:srgbClr val="FFFF00"/>
                </a:solidFill>
              </a:rPr>
              <a:t> (ex. 1s</a:t>
            </a:r>
            <a:r>
              <a:rPr lang="en-US" sz="3600" baseline="30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2s</a:t>
            </a:r>
            <a:r>
              <a:rPr lang="en-US" sz="36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alt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altLang="en-US" sz="3600" dirty="0" smtClean="0">
                <a:solidFill>
                  <a:srgbClr val="FFFF00"/>
                </a:solidFill>
              </a:rPr>
              <a:t> 2 val. e</a:t>
            </a:r>
            <a:r>
              <a:rPr lang="en-US" altLang="en-US" sz="3600" baseline="30000" dirty="0" smtClean="0">
                <a:solidFill>
                  <a:srgbClr val="FFFF00"/>
                </a:solidFill>
              </a:rPr>
              <a:t>-</a:t>
            </a:r>
          </a:p>
          <a:p>
            <a:pPr marL="0" indent="0">
              <a:buNone/>
            </a:pPr>
            <a:r>
              <a:rPr lang="en-US" altLang="en-US" sz="3600" dirty="0" smtClean="0">
                <a:solidFill>
                  <a:srgbClr val="FFFF00"/>
                </a:solidFill>
              </a:rPr>
              <a:t>          </a:t>
            </a:r>
            <a:r>
              <a:rPr lang="en-US" altLang="en-US" sz="3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altLang="en-US" sz="3600" dirty="0" smtClean="0">
                <a:solidFill>
                  <a:srgbClr val="FFFF00"/>
                </a:solidFill>
              </a:rPr>
              <a:t>Form +2 ions.</a:t>
            </a:r>
          </a:p>
        </p:txBody>
      </p:sp>
      <p:grpSp>
        <p:nvGrpSpPr>
          <p:cNvPr id="16388" name="Group 278"/>
          <p:cNvGrpSpPr>
            <a:grpSpLocks/>
          </p:cNvGrpSpPr>
          <p:nvPr/>
        </p:nvGrpSpPr>
        <p:grpSpPr bwMode="auto">
          <a:xfrm>
            <a:off x="5976764" y="2359760"/>
            <a:ext cx="1809750" cy="728662"/>
            <a:chOff x="3798" y="1725"/>
            <a:chExt cx="1140" cy="459"/>
          </a:xfrm>
        </p:grpSpPr>
        <p:grpSp>
          <p:nvGrpSpPr>
            <p:cNvPr id="16528" name="Group 139"/>
            <p:cNvGrpSpPr>
              <a:grpSpLocks/>
            </p:cNvGrpSpPr>
            <p:nvPr/>
          </p:nvGrpSpPr>
          <p:grpSpPr bwMode="auto">
            <a:xfrm>
              <a:off x="3798" y="1725"/>
              <a:ext cx="1140" cy="459"/>
              <a:chOff x="288" y="1584"/>
              <a:chExt cx="3456" cy="1392"/>
            </a:xfrm>
          </p:grpSpPr>
          <p:sp>
            <p:nvSpPr>
              <p:cNvPr id="16530" name="Rectangle 4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16531" name="Group 7"/>
              <p:cNvGrpSpPr>
                <a:grpSpLocks/>
              </p:cNvGrpSpPr>
              <p:nvPr/>
            </p:nvGrpSpPr>
            <p:grpSpPr bwMode="auto">
              <a:xfrm>
                <a:off x="288" y="1824"/>
                <a:ext cx="384" cy="192"/>
                <a:chOff x="288" y="1824"/>
                <a:chExt cx="384" cy="192"/>
              </a:xfrm>
            </p:grpSpPr>
            <p:sp>
              <p:nvSpPr>
                <p:cNvPr id="16662" name="Rectangle 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63" name="Rectangle 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2" name="Group 8"/>
              <p:cNvGrpSpPr>
                <a:grpSpLocks/>
              </p:cNvGrpSpPr>
              <p:nvPr/>
            </p:nvGrpSpPr>
            <p:grpSpPr bwMode="auto">
              <a:xfrm>
                <a:off x="288" y="2016"/>
                <a:ext cx="384" cy="192"/>
                <a:chOff x="288" y="1824"/>
                <a:chExt cx="384" cy="192"/>
              </a:xfrm>
            </p:grpSpPr>
            <p:sp>
              <p:nvSpPr>
                <p:cNvPr id="1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3" name="Group 11"/>
              <p:cNvGrpSpPr>
                <a:grpSpLocks/>
              </p:cNvGrpSpPr>
              <p:nvPr/>
            </p:nvGrpSpPr>
            <p:grpSpPr bwMode="auto">
              <a:xfrm>
                <a:off x="288" y="2208"/>
                <a:ext cx="384" cy="192"/>
                <a:chOff x="288" y="1824"/>
                <a:chExt cx="384" cy="192"/>
              </a:xfrm>
            </p:grpSpPr>
            <p:sp>
              <p:nvSpPr>
                <p:cNvPr id="16658" name="Rectangle 1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59" name="Rectangle 1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4" name="Group 14"/>
              <p:cNvGrpSpPr>
                <a:grpSpLocks/>
              </p:cNvGrpSpPr>
              <p:nvPr/>
            </p:nvGrpSpPr>
            <p:grpSpPr bwMode="auto">
              <a:xfrm>
                <a:off x="288" y="2400"/>
                <a:ext cx="384" cy="192"/>
                <a:chOff x="288" y="1824"/>
                <a:chExt cx="384" cy="192"/>
              </a:xfrm>
            </p:grpSpPr>
            <p:sp>
              <p:nvSpPr>
                <p:cNvPr id="16656" name="Rectangle 1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57" name="Rectangle 1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5" name="Group 17"/>
              <p:cNvGrpSpPr>
                <a:grpSpLocks/>
              </p:cNvGrpSpPr>
              <p:nvPr/>
            </p:nvGrpSpPr>
            <p:grpSpPr bwMode="auto">
              <a:xfrm>
                <a:off x="288" y="2592"/>
                <a:ext cx="384" cy="192"/>
                <a:chOff x="288" y="1824"/>
                <a:chExt cx="384" cy="192"/>
              </a:xfrm>
            </p:grpSpPr>
            <p:sp>
              <p:nvSpPr>
                <p:cNvPr id="16654" name="Rectangle 1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55" name="Rectangle 1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6" name="Group 20"/>
              <p:cNvGrpSpPr>
                <a:grpSpLocks/>
              </p:cNvGrpSpPr>
              <p:nvPr/>
            </p:nvGrpSpPr>
            <p:grpSpPr bwMode="auto">
              <a:xfrm>
                <a:off x="288" y="2784"/>
                <a:ext cx="384" cy="192"/>
                <a:chOff x="288" y="1824"/>
                <a:chExt cx="384" cy="192"/>
              </a:xfrm>
            </p:grpSpPr>
            <p:sp>
              <p:nvSpPr>
                <p:cNvPr id="16652" name="Rectangle 2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53" name="Rectangle 2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7" name="Group 23"/>
              <p:cNvGrpSpPr>
                <a:grpSpLocks/>
              </p:cNvGrpSpPr>
              <p:nvPr/>
            </p:nvGrpSpPr>
            <p:grpSpPr bwMode="auto">
              <a:xfrm>
                <a:off x="672" y="2208"/>
                <a:ext cx="384" cy="192"/>
                <a:chOff x="288" y="1824"/>
                <a:chExt cx="384" cy="192"/>
              </a:xfrm>
            </p:grpSpPr>
            <p:sp>
              <p:nvSpPr>
                <p:cNvPr id="16650" name="Rectangle 2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51" name="Rectangle 2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8" name="Group 26"/>
              <p:cNvGrpSpPr>
                <a:grpSpLocks/>
              </p:cNvGrpSpPr>
              <p:nvPr/>
            </p:nvGrpSpPr>
            <p:grpSpPr bwMode="auto">
              <a:xfrm>
                <a:off x="672" y="2400"/>
                <a:ext cx="384" cy="192"/>
                <a:chOff x="288" y="1824"/>
                <a:chExt cx="384" cy="192"/>
              </a:xfrm>
            </p:grpSpPr>
            <p:sp>
              <p:nvSpPr>
                <p:cNvPr id="16648" name="Rectangle 2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49" name="Rectangle 2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39" name="Group 29"/>
              <p:cNvGrpSpPr>
                <a:grpSpLocks/>
              </p:cNvGrpSpPr>
              <p:nvPr/>
            </p:nvGrpSpPr>
            <p:grpSpPr bwMode="auto">
              <a:xfrm>
                <a:off x="672" y="2592"/>
                <a:ext cx="384" cy="192"/>
                <a:chOff x="288" y="1824"/>
                <a:chExt cx="384" cy="192"/>
              </a:xfrm>
            </p:grpSpPr>
            <p:sp>
              <p:nvSpPr>
                <p:cNvPr id="16646" name="Rectangle 3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47" name="Rectangle 3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0" name="Group 32"/>
              <p:cNvGrpSpPr>
                <a:grpSpLocks/>
              </p:cNvGrpSpPr>
              <p:nvPr/>
            </p:nvGrpSpPr>
            <p:grpSpPr bwMode="auto">
              <a:xfrm>
                <a:off x="672" y="2784"/>
                <a:ext cx="384" cy="192"/>
                <a:chOff x="288" y="1824"/>
                <a:chExt cx="384" cy="192"/>
              </a:xfrm>
            </p:grpSpPr>
            <p:sp>
              <p:nvSpPr>
                <p:cNvPr id="16644" name="Rectangle 3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45" name="Rectangle 3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1" name="Group 35"/>
              <p:cNvGrpSpPr>
                <a:grpSpLocks/>
              </p:cNvGrpSpPr>
              <p:nvPr/>
            </p:nvGrpSpPr>
            <p:grpSpPr bwMode="auto">
              <a:xfrm>
                <a:off x="1056" y="2208"/>
                <a:ext cx="384" cy="192"/>
                <a:chOff x="288" y="1824"/>
                <a:chExt cx="384" cy="192"/>
              </a:xfrm>
            </p:grpSpPr>
            <p:sp>
              <p:nvSpPr>
                <p:cNvPr id="16642" name="Rectangle 3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43" name="Rectangle 3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2" name="Group 38"/>
              <p:cNvGrpSpPr>
                <a:grpSpLocks/>
              </p:cNvGrpSpPr>
              <p:nvPr/>
            </p:nvGrpSpPr>
            <p:grpSpPr bwMode="auto">
              <a:xfrm>
                <a:off x="1056" y="2400"/>
                <a:ext cx="384" cy="192"/>
                <a:chOff x="288" y="1824"/>
                <a:chExt cx="384" cy="192"/>
              </a:xfrm>
            </p:grpSpPr>
            <p:sp>
              <p:nvSpPr>
                <p:cNvPr id="16640" name="Rectangle 3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41" name="Rectangle 4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3" name="Group 41"/>
              <p:cNvGrpSpPr>
                <a:grpSpLocks/>
              </p:cNvGrpSpPr>
              <p:nvPr/>
            </p:nvGrpSpPr>
            <p:grpSpPr bwMode="auto">
              <a:xfrm>
                <a:off x="1056" y="2592"/>
                <a:ext cx="384" cy="192"/>
                <a:chOff x="288" y="1824"/>
                <a:chExt cx="384" cy="192"/>
              </a:xfrm>
            </p:grpSpPr>
            <p:sp>
              <p:nvSpPr>
                <p:cNvPr id="166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39" name="Rectangle 4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4" name="Group 44"/>
              <p:cNvGrpSpPr>
                <a:grpSpLocks/>
              </p:cNvGrpSpPr>
              <p:nvPr/>
            </p:nvGrpSpPr>
            <p:grpSpPr bwMode="auto">
              <a:xfrm>
                <a:off x="1056" y="2784"/>
                <a:ext cx="384" cy="192"/>
                <a:chOff x="288" y="1824"/>
                <a:chExt cx="384" cy="192"/>
              </a:xfrm>
            </p:grpSpPr>
            <p:sp>
              <p:nvSpPr>
                <p:cNvPr id="16636" name="Rectangle 4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37" name="Rectangle 4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5" name="Group 47"/>
              <p:cNvGrpSpPr>
                <a:grpSpLocks/>
              </p:cNvGrpSpPr>
              <p:nvPr/>
            </p:nvGrpSpPr>
            <p:grpSpPr bwMode="auto">
              <a:xfrm>
                <a:off x="1440" y="2208"/>
                <a:ext cx="384" cy="192"/>
                <a:chOff x="288" y="1824"/>
                <a:chExt cx="384" cy="192"/>
              </a:xfrm>
            </p:grpSpPr>
            <p:sp>
              <p:nvSpPr>
                <p:cNvPr id="16634" name="Rectangle 4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35" name="Rectangle 4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6" name="Group 50"/>
              <p:cNvGrpSpPr>
                <a:grpSpLocks/>
              </p:cNvGrpSpPr>
              <p:nvPr/>
            </p:nvGrpSpPr>
            <p:grpSpPr bwMode="auto">
              <a:xfrm>
                <a:off x="1440" y="2400"/>
                <a:ext cx="384" cy="192"/>
                <a:chOff x="288" y="1824"/>
                <a:chExt cx="384" cy="192"/>
              </a:xfrm>
            </p:grpSpPr>
            <p:sp>
              <p:nvSpPr>
                <p:cNvPr id="16632" name="Rectangle 5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33" name="Rectangle 5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7" name="Group 53"/>
              <p:cNvGrpSpPr>
                <a:grpSpLocks/>
              </p:cNvGrpSpPr>
              <p:nvPr/>
            </p:nvGrpSpPr>
            <p:grpSpPr bwMode="auto">
              <a:xfrm>
                <a:off x="1440" y="2592"/>
                <a:ext cx="384" cy="192"/>
                <a:chOff x="288" y="1824"/>
                <a:chExt cx="384" cy="192"/>
              </a:xfrm>
            </p:grpSpPr>
            <p:sp>
              <p:nvSpPr>
                <p:cNvPr id="16630" name="Rectangle 5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31" name="Rectangle 5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8" name="Group 56"/>
              <p:cNvGrpSpPr>
                <a:grpSpLocks/>
              </p:cNvGrpSpPr>
              <p:nvPr/>
            </p:nvGrpSpPr>
            <p:grpSpPr bwMode="auto">
              <a:xfrm>
                <a:off x="1440" y="2784"/>
                <a:ext cx="384" cy="192"/>
                <a:chOff x="288" y="1824"/>
                <a:chExt cx="384" cy="192"/>
              </a:xfrm>
            </p:grpSpPr>
            <p:sp>
              <p:nvSpPr>
                <p:cNvPr id="16628" name="Rectangle 5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29" name="Rectangle 5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49" name="Group 59"/>
              <p:cNvGrpSpPr>
                <a:grpSpLocks/>
              </p:cNvGrpSpPr>
              <p:nvPr/>
            </p:nvGrpSpPr>
            <p:grpSpPr bwMode="auto">
              <a:xfrm>
                <a:off x="1824" y="2208"/>
                <a:ext cx="384" cy="192"/>
                <a:chOff x="288" y="1824"/>
                <a:chExt cx="384" cy="192"/>
              </a:xfrm>
            </p:grpSpPr>
            <p:sp>
              <p:nvSpPr>
                <p:cNvPr id="16626" name="Rectangle 6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27" name="Rectangle 6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0" name="Group 62"/>
              <p:cNvGrpSpPr>
                <a:grpSpLocks/>
              </p:cNvGrpSpPr>
              <p:nvPr/>
            </p:nvGrpSpPr>
            <p:grpSpPr bwMode="auto">
              <a:xfrm>
                <a:off x="1824" y="2400"/>
                <a:ext cx="384" cy="192"/>
                <a:chOff x="288" y="1824"/>
                <a:chExt cx="384" cy="192"/>
              </a:xfrm>
            </p:grpSpPr>
            <p:sp>
              <p:nvSpPr>
                <p:cNvPr id="16624" name="Rectangle 6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25" name="Rectangle 6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1" name="Group 65"/>
              <p:cNvGrpSpPr>
                <a:grpSpLocks/>
              </p:cNvGrpSpPr>
              <p:nvPr/>
            </p:nvGrpSpPr>
            <p:grpSpPr bwMode="auto">
              <a:xfrm>
                <a:off x="1824" y="2592"/>
                <a:ext cx="384" cy="192"/>
                <a:chOff x="288" y="1824"/>
                <a:chExt cx="384" cy="192"/>
              </a:xfrm>
            </p:grpSpPr>
            <p:sp>
              <p:nvSpPr>
                <p:cNvPr id="16622" name="Rectangle 6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23" name="Rectangle 6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2" name="Group 68"/>
              <p:cNvGrpSpPr>
                <a:grpSpLocks/>
              </p:cNvGrpSpPr>
              <p:nvPr/>
            </p:nvGrpSpPr>
            <p:grpSpPr bwMode="auto">
              <a:xfrm>
                <a:off x="1824" y="2784"/>
                <a:ext cx="384" cy="192"/>
                <a:chOff x="288" y="1824"/>
                <a:chExt cx="384" cy="192"/>
              </a:xfrm>
            </p:grpSpPr>
            <p:sp>
              <p:nvSpPr>
                <p:cNvPr id="16620" name="Rectangle 6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21" name="Rectangle 7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3" name="Group 71"/>
              <p:cNvGrpSpPr>
                <a:grpSpLocks/>
              </p:cNvGrpSpPr>
              <p:nvPr/>
            </p:nvGrpSpPr>
            <p:grpSpPr bwMode="auto">
              <a:xfrm>
                <a:off x="2208" y="2208"/>
                <a:ext cx="384" cy="192"/>
                <a:chOff x="288" y="1824"/>
                <a:chExt cx="384" cy="192"/>
              </a:xfrm>
            </p:grpSpPr>
            <p:sp>
              <p:nvSpPr>
                <p:cNvPr id="16618" name="Rectangle 7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19" name="Rectangle 7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4" name="Group 74"/>
              <p:cNvGrpSpPr>
                <a:grpSpLocks/>
              </p:cNvGrpSpPr>
              <p:nvPr/>
            </p:nvGrpSpPr>
            <p:grpSpPr bwMode="auto">
              <a:xfrm>
                <a:off x="2208" y="2400"/>
                <a:ext cx="384" cy="192"/>
                <a:chOff x="288" y="1824"/>
                <a:chExt cx="384" cy="192"/>
              </a:xfrm>
            </p:grpSpPr>
            <p:sp>
              <p:nvSpPr>
                <p:cNvPr id="1661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17" name="Rectangle 7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5" name="Group 77"/>
              <p:cNvGrpSpPr>
                <a:grpSpLocks/>
              </p:cNvGrpSpPr>
              <p:nvPr/>
            </p:nvGrpSpPr>
            <p:grpSpPr bwMode="auto">
              <a:xfrm>
                <a:off x="2208" y="2592"/>
                <a:ext cx="384" cy="192"/>
                <a:chOff x="288" y="1824"/>
                <a:chExt cx="384" cy="192"/>
              </a:xfrm>
            </p:grpSpPr>
            <p:sp>
              <p:nvSpPr>
                <p:cNvPr id="16614" name="Rectangle 7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15" name="Rectangle 7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6" name="Group 80"/>
              <p:cNvGrpSpPr>
                <a:grpSpLocks/>
              </p:cNvGrpSpPr>
              <p:nvPr/>
            </p:nvGrpSpPr>
            <p:grpSpPr bwMode="auto">
              <a:xfrm>
                <a:off x="2208" y="2784"/>
                <a:ext cx="384" cy="192"/>
                <a:chOff x="288" y="1824"/>
                <a:chExt cx="384" cy="192"/>
              </a:xfrm>
            </p:grpSpPr>
            <p:sp>
              <p:nvSpPr>
                <p:cNvPr id="16612" name="Rectangle 8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13" name="Rectangle 8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7" name="Group 83"/>
              <p:cNvGrpSpPr>
                <a:grpSpLocks/>
              </p:cNvGrpSpPr>
              <p:nvPr/>
            </p:nvGrpSpPr>
            <p:grpSpPr bwMode="auto">
              <a:xfrm>
                <a:off x="2592" y="2208"/>
                <a:ext cx="384" cy="192"/>
                <a:chOff x="288" y="1824"/>
                <a:chExt cx="384" cy="192"/>
              </a:xfrm>
            </p:grpSpPr>
            <p:sp>
              <p:nvSpPr>
                <p:cNvPr id="16610" name="Rectangle 8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11" name="Rectangle 8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8" name="Group 86"/>
              <p:cNvGrpSpPr>
                <a:grpSpLocks/>
              </p:cNvGrpSpPr>
              <p:nvPr/>
            </p:nvGrpSpPr>
            <p:grpSpPr bwMode="auto">
              <a:xfrm>
                <a:off x="2592" y="2400"/>
                <a:ext cx="384" cy="192"/>
                <a:chOff x="288" y="1824"/>
                <a:chExt cx="384" cy="192"/>
              </a:xfrm>
            </p:grpSpPr>
            <p:sp>
              <p:nvSpPr>
                <p:cNvPr id="16608" name="Rectangle 8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09" name="Rectangle 8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59" name="Group 89"/>
              <p:cNvGrpSpPr>
                <a:grpSpLocks/>
              </p:cNvGrpSpPr>
              <p:nvPr/>
            </p:nvGrpSpPr>
            <p:grpSpPr bwMode="auto">
              <a:xfrm>
                <a:off x="2592" y="2592"/>
                <a:ext cx="384" cy="192"/>
                <a:chOff x="288" y="1824"/>
                <a:chExt cx="384" cy="192"/>
              </a:xfrm>
            </p:grpSpPr>
            <p:sp>
              <p:nvSpPr>
                <p:cNvPr id="16606" name="Rectangle 9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07" name="Rectangle 9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0" name="Group 92"/>
              <p:cNvGrpSpPr>
                <a:grpSpLocks/>
              </p:cNvGrpSpPr>
              <p:nvPr/>
            </p:nvGrpSpPr>
            <p:grpSpPr bwMode="auto">
              <a:xfrm>
                <a:off x="2592" y="2784"/>
                <a:ext cx="384" cy="192"/>
                <a:chOff x="288" y="1824"/>
                <a:chExt cx="384" cy="192"/>
              </a:xfrm>
            </p:grpSpPr>
            <p:sp>
              <p:nvSpPr>
                <p:cNvPr id="16604" name="Rectangle 9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05" name="Rectangle 9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1" name="Group 95"/>
              <p:cNvGrpSpPr>
                <a:grpSpLocks/>
              </p:cNvGrpSpPr>
              <p:nvPr/>
            </p:nvGrpSpPr>
            <p:grpSpPr bwMode="auto">
              <a:xfrm>
                <a:off x="2592" y="1824"/>
                <a:ext cx="384" cy="192"/>
                <a:chOff x="288" y="1824"/>
                <a:chExt cx="384" cy="192"/>
              </a:xfrm>
            </p:grpSpPr>
            <p:sp>
              <p:nvSpPr>
                <p:cNvPr id="16602" name="Rectangle 9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03" name="Rectangle 9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2" name="Group 98"/>
              <p:cNvGrpSpPr>
                <a:grpSpLocks/>
              </p:cNvGrpSpPr>
              <p:nvPr/>
            </p:nvGrpSpPr>
            <p:grpSpPr bwMode="auto">
              <a:xfrm>
                <a:off x="2592" y="2016"/>
                <a:ext cx="384" cy="192"/>
                <a:chOff x="288" y="1824"/>
                <a:chExt cx="384" cy="192"/>
              </a:xfrm>
            </p:grpSpPr>
            <p:sp>
              <p:nvSpPr>
                <p:cNvPr id="16600" name="Rectangle 9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6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3" name="Group 101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92"/>
                <a:chOff x="288" y="1824"/>
                <a:chExt cx="384" cy="192"/>
              </a:xfrm>
            </p:grpSpPr>
            <p:sp>
              <p:nvSpPr>
                <p:cNvPr id="16598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99" name="Rectangle 10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4" name="Group 104"/>
              <p:cNvGrpSpPr>
                <a:grpSpLocks/>
              </p:cNvGrpSpPr>
              <p:nvPr/>
            </p:nvGrpSpPr>
            <p:grpSpPr bwMode="auto">
              <a:xfrm>
                <a:off x="2976" y="2400"/>
                <a:ext cx="384" cy="192"/>
                <a:chOff x="288" y="1824"/>
                <a:chExt cx="384" cy="192"/>
              </a:xfrm>
            </p:grpSpPr>
            <p:sp>
              <p:nvSpPr>
                <p:cNvPr id="16596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9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5" name="Group 107"/>
              <p:cNvGrpSpPr>
                <a:grpSpLocks/>
              </p:cNvGrpSpPr>
              <p:nvPr/>
            </p:nvGrpSpPr>
            <p:grpSpPr bwMode="auto">
              <a:xfrm>
                <a:off x="2976" y="2592"/>
                <a:ext cx="384" cy="192"/>
                <a:chOff x="288" y="1824"/>
                <a:chExt cx="384" cy="192"/>
              </a:xfrm>
            </p:grpSpPr>
            <p:sp>
              <p:nvSpPr>
                <p:cNvPr id="1659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95" name="Rectangle 10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6" name="Group 110"/>
              <p:cNvGrpSpPr>
                <a:grpSpLocks/>
              </p:cNvGrpSpPr>
              <p:nvPr/>
            </p:nvGrpSpPr>
            <p:grpSpPr bwMode="auto">
              <a:xfrm>
                <a:off x="2976" y="2784"/>
                <a:ext cx="384" cy="192"/>
                <a:chOff x="288" y="1824"/>
                <a:chExt cx="384" cy="192"/>
              </a:xfrm>
            </p:grpSpPr>
            <p:sp>
              <p:nvSpPr>
                <p:cNvPr id="1659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93" name="Rectangle 11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7" name="Group 113"/>
              <p:cNvGrpSpPr>
                <a:grpSpLocks/>
              </p:cNvGrpSpPr>
              <p:nvPr/>
            </p:nvGrpSpPr>
            <p:grpSpPr bwMode="auto">
              <a:xfrm>
                <a:off x="2976" y="1824"/>
                <a:ext cx="384" cy="192"/>
                <a:chOff x="288" y="1824"/>
                <a:chExt cx="384" cy="192"/>
              </a:xfrm>
            </p:grpSpPr>
            <p:sp>
              <p:nvSpPr>
                <p:cNvPr id="16590" name="Rectangle 11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91" name="Rectangle 11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8" name="Group 116"/>
              <p:cNvGrpSpPr>
                <a:grpSpLocks/>
              </p:cNvGrpSpPr>
              <p:nvPr/>
            </p:nvGrpSpPr>
            <p:grpSpPr bwMode="auto">
              <a:xfrm>
                <a:off x="2976" y="2016"/>
                <a:ext cx="384" cy="192"/>
                <a:chOff x="288" y="1824"/>
                <a:chExt cx="384" cy="192"/>
              </a:xfrm>
            </p:grpSpPr>
            <p:sp>
              <p:nvSpPr>
                <p:cNvPr id="16588" name="Rectangle 11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89" name="Rectangle 11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69" name="Group 119"/>
              <p:cNvGrpSpPr>
                <a:grpSpLocks/>
              </p:cNvGrpSpPr>
              <p:nvPr/>
            </p:nvGrpSpPr>
            <p:grpSpPr bwMode="auto">
              <a:xfrm>
                <a:off x="3360" y="2208"/>
                <a:ext cx="384" cy="192"/>
                <a:chOff x="288" y="1824"/>
                <a:chExt cx="384" cy="192"/>
              </a:xfrm>
            </p:grpSpPr>
            <p:sp>
              <p:nvSpPr>
                <p:cNvPr id="16586" name="Rectangle 12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87" name="Rectangle 12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70" name="Group 122"/>
              <p:cNvGrpSpPr>
                <a:grpSpLocks/>
              </p:cNvGrpSpPr>
              <p:nvPr/>
            </p:nvGrpSpPr>
            <p:grpSpPr bwMode="auto">
              <a:xfrm>
                <a:off x="3360" y="2400"/>
                <a:ext cx="384" cy="192"/>
                <a:chOff x="288" y="1824"/>
                <a:chExt cx="384" cy="192"/>
              </a:xfrm>
            </p:grpSpPr>
            <p:sp>
              <p:nvSpPr>
                <p:cNvPr id="16584" name="Rectangle 12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85" name="Rectangle 12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71" name="Group 125"/>
              <p:cNvGrpSpPr>
                <a:grpSpLocks/>
              </p:cNvGrpSpPr>
              <p:nvPr/>
            </p:nvGrpSpPr>
            <p:grpSpPr bwMode="auto">
              <a:xfrm>
                <a:off x="3360" y="2592"/>
                <a:ext cx="384" cy="192"/>
                <a:chOff x="288" y="1824"/>
                <a:chExt cx="384" cy="192"/>
              </a:xfrm>
            </p:grpSpPr>
            <p:sp>
              <p:nvSpPr>
                <p:cNvPr id="16582" name="Rectangle 12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83" name="Rectangle 12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72" name="Group 128"/>
              <p:cNvGrpSpPr>
                <a:grpSpLocks/>
              </p:cNvGrpSpPr>
              <p:nvPr/>
            </p:nvGrpSpPr>
            <p:grpSpPr bwMode="auto">
              <a:xfrm>
                <a:off x="3360" y="2784"/>
                <a:ext cx="384" cy="192"/>
                <a:chOff x="288" y="1824"/>
                <a:chExt cx="384" cy="192"/>
              </a:xfrm>
            </p:grpSpPr>
            <p:sp>
              <p:nvSpPr>
                <p:cNvPr id="16580" name="Rectangle 12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81" name="Rectangle 13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73" name="Group 131"/>
              <p:cNvGrpSpPr>
                <a:grpSpLocks/>
              </p:cNvGrpSpPr>
              <p:nvPr/>
            </p:nvGrpSpPr>
            <p:grpSpPr bwMode="auto">
              <a:xfrm>
                <a:off x="3360" y="1824"/>
                <a:ext cx="384" cy="192"/>
                <a:chOff x="288" y="1824"/>
                <a:chExt cx="384" cy="192"/>
              </a:xfrm>
            </p:grpSpPr>
            <p:sp>
              <p:nvSpPr>
                <p:cNvPr id="16578" name="Rectangle 13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79" name="Rectangle 13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574" name="Group 134"/>
              <p:cNvGrpSpPr>
                <a:grpSpLocks/>
              </p:cNvGrpSpPr>
              <p:nvPr/>
            </p:nvGrpSpPr>
            <p:grpSpPr bwMode="auto">
              <a:xfrm>
                <a:off x="3360" y="2016"/>
                <a:ext cx="384" cy="192"/>
                <a:chOff x="288" y="1824"/>
                <a:chExt cx="384" cy="192"/>
              </a:xfrm>
            </p:grpSpPr>
            <p:sp>
              <p:nvSpPr>
                <p:cNvPr id="16576" name="Rectangle 13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77" name="Rectangle 13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16575" name="Rectangle 138"/>
              <p:cNvSpPr>
                <a:spLocks noChangeArrowheads="1"/>
              </p:cNvSpPr>
              <p:nvPr/>
            </p:nvSpPr>
            <p:spPr bwMode="auto">
              <a:xfrm>
                <a:off x="3552" y="16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6529" name="Rectangle 140"/>
            <p:cNvSpPr>
              <a:spLocks noChangeArrowheads="1"/>
            </p:cNvSpPr>
            <p:nvPr/>
          </p:nvSpPr>
          <p:spPr bwMode="auto">
            <a:xfrm>
              <a:off x="3798" y="1803"/>
              <a:ext cx="63" cy="38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16389" name="Group 277"/>
          <p:cNvGrpSpPr>
            <a:grpSpLocks/>
          </p:cNvGrpSpPr>
          <p:nvPr/>
        </p:nvGrpSpPr>
        <p:grpSpPr bwMode="auto">
          <a:xfrm>
            <a:off x="6146452" y="5800068"/>
            <a:ext cx="1809750" cy="728662"/>
            <a:chOff x="3795" y="2973"/>
            <a:chExt cx="1140" cy="459"/>
          </a:xfrm>
        </p:grpSpPr>
        <p:grpSp>
          <p:nvGrpSpPr>
            <p:cNvPr id="16392" name="Group 141"/>
            <p:cNvGrpSpPr>
              <a:grpSpLocks/>
            </p:cNvGrpSpPr>
            <p:nvPr/>
          </p:nvGrpSpPr>
          <p:grpSpPr bwMode="auto">
            <a:xfrm>
              <a:off x="3795" y="2973"/>
              <a:ext cx="1140" cy="459"/>
              <a:chOff x="288" y="1584"/>
              <a:chExt cx="3456" cy="1392"/>
            </a:xfrm>
          </p:grpSpPr>
          <p:sp>
            <p:nvSpPr>
              <p:cNvPr id="16394" name="Rectangle 142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16395" name="Group 143"/>
              <p:cNvGrpSpPr>
                <a:grpSpLocks/>
              </p:cNvGrpSpPr>
              <p:nvPr/>
            </p:nvGrpSpPr>
            <p:grpSpPr bwMode="auto">
              <a:xfrm>
                <a:off x="288" y="1824"/>
                <a:ext cx="384" cy="192"/>
                <a:chOff x="288" y="1824"/>
                <a:chExt cx="384" cy="192"/>
              </a:xfrm>
            </p:grpSpPr>
            <p:sp>
              <p:nvSpPr>
                <p:cNvPr id="1652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27" name="Rectangle 14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396" name="Group 146"/>
              <p:cNvGrpSpPr>
                <a:grpSpLocks/>
              </p:cNvGrpSpPr>
              <p:nvPr/>
            </p:nvGrpSpPr>
            <p:grpSpPr bwMode="auto">
              <a:xfrm>
                <a:off x="288" y="2016"/>
                <a:ext cx="384" cy="192"/>
                <a:chOff x="288" y="1824"/>
                <a:chExt cx="384" cy="192"/>
              </a:xfrm>
            </p:grpSpPr>
            <p:sp>
              <p:nvSpPr>
                <p:cNvPr id="16524" name="Rectangle 14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25" name="Rectangle 14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397" name="Group 149"/>
              <p:cNvGrpSpPr>
                <a:grpSpLocks/>
              </p:cNvGrpSpPr>
              <p:nvPr/>
            </p:nvGrpSpPr>
            <p:grpSpPr bwMode="auto">
              <a:xfrm>
                <a:off x="288" y="2208"/>
                <a:ext cx="384" cy="192"/>
                <a:chOff x="288" y="1824"/>
                <a:chExt cx="384" cy="192"/>
              </a:xfrm>
            </p:grpSpPr>
            <p:sp>
              <p:nvSpPr>
                <p:cNvPr id="1652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23" name="Rectangle 15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398" name="Group 152"/>
              <p:cNvGrpSpPr>
                <a:grpSpLocks/>
              </p:cNvGrpSpPr>
              <p:nvPr/>
            </p:nvGrpSpPr>
            <p:grpSpPr bwMode="auto">
              <a:xfrm>
                <a:off x="288" y="2400"/>
                <a:ext cx="384" cy="192"/>
                <a:chOff x="288" y="1824"/>
                <a:chExt cx="384" cy="192"/>
              </a:xfrm>
            </p:grpSpPr>
            <p:sp>
              <p:nvSpPr>
                <p:cNvPr id="16520" name="Rectangle 15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21" name="Rectangle 15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399" name="Group 155"/>
              <p:cNvGrpSpPr>
                <a:grpSpLocks/>
              </p:cNvGrpSpPr>
              <p:nvPr/>
            </p:nvGrpSpPr>
            <p:grpSpPr bwMode="auto">
              <a:xfrm>
                <a:off x="288" y="2592"/>
                <a:ext cx="384" cy="192"/>
                <a:chOff x="288" y="1824"/>
                <a:chExt cx="384" cy="192"/>
              </a:xfrm>
            </p:grpSpPr>
            <p:sp>
              <p:nvSpPr>
                <p:cNvPr id="1651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19" name="Rectangle 15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0" name="Group 158"/>
              <p:cNvGrpSpPr>
                <a:grpSpLocks/>
              </p:cNvGrpSpPr>
              <p:nvPr/>
            </p:nvGrpSpPr>
            <p:grpSpPr bwMode="auto">
              <a:xfrm>
                <a:off x="288" y="2784"/>
                <a:ext cx="384" cy="192"/>
                <a:chOff x="288" y="1824"/>
                <a:chExt cx="384" cy="192"/>
              </a:xfrm>
            </p:grpSpPr>
            <p:sp>
              <p:nvSpPr>
                <p:cNvPr id="16516" name="Rectangle 15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17" name="Rectangle 16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1" name="Group 161"/>
              <p:cNvGrpSpPr>
                <a:grpSpLocks/>
              </p:cNvGrpSpPr>
              <p:nvPr/>
            </p:nvGrpSpPr>
            <p:grpSpPr bwMode="auto">
              <a:xfrm>
                <a:off x="672" y="2208"/>
                <a:ext cx="384" cy="192"/>
                <a:chOff x="288" y="1824"/>
                <a:chExt cx="384" cy="192"/>
              </a:xfrm>
            </p:grpSpPr>
            <p:sp>
              <p:nvSpPr>
                <p:cNvPr id="1651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15" name="Rectangle 16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2" name="Group 164"/>
              <p:cNvGrpSpPr>
                <a:grpSpLocks/>
              </p:cNvGrpSpPr>
              <p:nvPr/>
            </p:nvGrpSpPr>
            <p:grpSpPr bwMode="auto">
              <a:xfrm>
                <a:off x="672" y="2400"/>
                <a:ext cx="384" cy="192"/>
                <a:chOff x="288" y="1824"/>
                <a:chExt cx="384" cy="192"/>
              </a:xfrm>
            </p:grpSpPr>
            <p:sp>
              <p:nvSpPr>
                <p:cNvPr id="16512" name="Rectangle 16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13" name="Rectangle 16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3" name="Group 167"/>
              <p:cNvGrpSpPr>
                <a:grpSpLocks/>
              </p:cNvGrpSpPr>
              <p:nvPr/>
            </p:nvGrpSpPr>
            <p:grpSpPr bwMode="auto">
              <a:xfrm>
                <a:off x="672" y="2592"/>
                <a:ext cx="384" cy="192"/>
                <a:chOff x="288" y="1824"/>
                <a:chExt cx="384" cy="192"/>
              </a:xfrm>
            </p:grpSpPr>
            <p:sp>
              <p:nvSpPr>
                <p:cNvPr id="1651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11" name="Rectangle 16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4" name="Group 170"/>
              <p:cNvGrpSpPr>
                <a:grpSpLocks/>
              </p:cNvGrpSpPr>
              <p:nvPr/>
            </p:nvGrpSpPr>
            <p:grpSpPr bwMode="auto">
              <a:xfrm>
                <a:off x="672" y="2784"/>
                <a:ext cx="384" cy="192"/>
                <a:chOff x="288" y="1824"/>
                <a:chExt cx="384" cy="192"/>
              </a:xfrm>
            </p:grpSpPr>
            <p:sp>
              <p:nvSpPr>
                <p:cNvPr id="16508" name="Rectangle 17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09" name="Rectangle 17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5" name="Group 173"/>
              <p:cNvGrpSpPr>
                <a:grpSpLocks/>
              </p:cNvGrpSpPr>
              <p:nvPr/>
            </p:nvGrpSpPr>
            <p:grpSpPr bwMode="auto">
              <a:xfrm>
                <a:off x="1056" y="2208"/>
                <a:ext cx="384" cy="192"/>
                <a:chOff x="288" y="1824"/>
                <a:chExt cx="384" cy="192"/>
              </a:xfrm>
            </p:grpSpPr>
            <p:sp>
              <p:nvSpPr>
                <p:cNvPr id="165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6" name="Group 176"/>
              <p:cNvGrpSpPr>
                <a:grpSpLocks/>
              </p:cNvGrpSpPr>
              <p:nvPr/>
            </p:nvGrpSpPr>
            <p:grpSpPr bwMode="auto">
              <a:xfrm>
                <a:off x="1056" y="2400"/>
                <a:ext cx="384" cy="192"/>
                <a:chOff x="288" y="1824"/>
                <a:chExt cx="384" cy="192"/>
              </a:xfrm>
            </p:grpSpPr>
            <p:sp>
              <p:nvSpPr>
                <p:cNvPr id="16504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05" name="Rectangle 17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7" name="Group 179"/>
              <p:cNvGrpSpPr>
                <a:grpSpLocks/>
              </p:cNvGrpSpPr>
              <p:nvPr/>
            </p:nvGrpSpPr>
            <p:grpSpPr bwMode="auto">
              <a:xfrm>
                <a:off x="1056" y="2592"/>
                <a:ext cx="384" cy="192"/>
                <a:chOff x="288" y="1824"/>
                <a:chExt cx="384" cy="192"/>
              </a:xfrm>
            </p:grpSpPr>
            <p:sp>
              <p:nvSpPr>
                <p:cNvPr id="1650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03" name="Rectangle 18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8" name="Group 182"/>
              <p:cNvGrpSpPr>
                <a:grpSpLocks/>
              </p:cNvGrpSpPr>
              <p:nvPr/>
            </p:nvGrpSpPr>
            <p:grpSpPr bwMode="auto">
              <a:xfrm>
                <a:off x="1056" y="2784"/>
                <a:ext cx="384" cy="192"/>
                <a:chOff x="288" y="1824"/>
                <a:chExt cx="384" cy="192"/>
              </a:xfrm>
            </p:grpSpPr>
            <p:sp>
              <p:nvSpPr>
                <p:cNvPr id="16500" name="Rectangle 18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501" name="Rectangle 18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09" name="Group 185"/>
              <p:cNvGrpSpPr>
                <a:grpSpLocks/>
              </p:cNvGrpSpPr>
              <p:nvPr/>
            </p:nvGrpSpPr>
            <p:grpSpPr bwMode="auto">
              <a:xfrm>
                <a:off x="1440" y="2208"/>
                <a:ext cx="384" cy="192"/>
                <a:chOff x="288" y="1824"/>
                <a:chExt cx="384" cy="192"/>
              </a:xfrm>
            </p:grpSpPr>
            <p:sp>
              <p:nvSpPr>
                <p:cNvPr id="16498" name="Rectangle 18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99" name="Rectangle 18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0" name="Group 188"/>
              <p:cNvGrpSpPr>
                <a:grpSpLocks/>
              </p:cNvGrpSpPr>
              <p:nvPr/>
            </p:nvGrpSpPr>
            <p:grpSpPr bwMode="auto">
              <a:xfrm>
                <a:off x="1440" y="2400"/>
                <a:ext cx="384" cy="192"/>
                <a:chOff x="288" y="1824"/>
                <a:chExt cx="384" cy="192"/>
              </a:xfrm>
            </p:grpSpPr>
            <p:sp>
              <p:nvSpPr>
                <p:cNvPr id="16496" name="Rectangle 18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97" name="Rectangle 19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1" name="Group 191"/>
              <p:cNvGrpSpPr>
                <a:grpSpLocks/>
              </p:cNvGrpSpPr>
              <p:nvPr/>
            </p:nvGrpSpPr>
            <p:grpSpPr bwMode="auto">
              <a:xfrm>
                <a:off x="1440" y="2592"/>
                <a:ext cx="384" cy="192"/>
                <a:chOff x="288" y="1824"/>
                <a:chExt cx="384" cy="192"/>
              </a:xfrm>
            </p:grpSpPr>
            <p:sp>
              <p:nvSpPr>
                <p:cNvPr id="16494" name="Rectangle 19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95" name="Rectangle 19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2" name="Group 194"/>
              <p:cNvGrpSpPr>
                <a:grpSpLocks/>
              </p:cNvGrpSpPr>
              <p:nvPr/>
            </p:nvGrpSpPr>
            <p:grpSpPr bwMode="auto">
              <a:xfrm>
                <a:off x="1440" y="2784"/>
                <a:ext cx="384" cy="192"/>
                <a:chOff x="288" y="1824"/>
                <a:chExt cx="384" cy="192"/>
              </a:xfrm>
            </p:grpSpPr>
            <p:sp>
              <p:nvSpPr>
                <p:cNvPr id="16492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93" name="Rectangle 19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3" name="Group 197"/>
              <p:cNvGrpSpPr>
                <a:grpSpLocks/>
              </p:cNvGrpSpPr>
              <p:nvPr/>
            </p:nvGrpSpPr>
            <p:grpSpPr bwMode="auto">
              <a:xfrm>
                <a:off x="1824" y="2208"/>
                <a:ext cx="384" cy="192"/>
                <a:chOff x="288" y="1824"/>
                <a:chExt cx="384" cy="192"/>
              </a:xfrm>
            </p:grpSpPr>
            <p:sp>
              <p:nvSpPr>
                <p:cNvPr id="1649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91" name="Rectangle 19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4" name="Group 200"/>
              <p:cNvGrpSpPr>
                <a:grpSpLocks/>
              </p:cNvGrpSpPr>
              <p:nvPr/>
            </p:nvGrpSpPr>
            <p:grpSpPr bwMode="auto">
              <a:xfrm>
                <a:off x="1824" y="2400"/>
                <a:ext cx="384" cy="192"/>
                <a:chOff x="288" y="1824"/>
                <a:chExt cx="384" cy="192"/>
              </a:xfrm>
            </p:grpSpPr>
            <p:sp>
              <p:nvSpPr>
                <p:cNvPr id="1648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89" name="Rectangle 20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5" name="Group 203"/>
              <p:cNvGrpSpPr>
                <a:grpSpLocks/>
              </p:cNvGrpSpPr>
              <p:nvPr/>
            </p:nvGrpSpPr>
            <p:grpSpPr bwMode="auto">
              <a:xfrm>
                <a:off x="1824" y="2592"/>
                <a:ext cx="384" cy="192"/>
                <a:chOff x="288" y="1824"/>
                <a:chExt cx="384" cy="192"/>
              </a:xfrm>
            </p:grpSpPr>
            <p:sp>
              <p:nvSpPr>
                <p:cNvPr id="16486" name="Rectangle 20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87" name="Rectangle 20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6" name="Group 206"/>
              <p:cNvGrpSpPr>
                <a:grpSpLocks/>
              </p:cNvGrpSpPr>
              <p:nvPr/>
            </p:nvGrpSpPr>
            <p:grpSpPr bwMode="auto">
              <a:xfrm>
                <a:off x="1824" y="2784"/>
                <a:ext cx="384" cy="192"/>
                <a:chOff x="288" y="1824"/>
                <a:chExt cx="384" cy="192"/>
              </a:xfrm>
            </p:grpSpPr>
            <p:sp>
              <p:nvSpPr>
                <p:cNvPr id="16484" name="Rectangle 20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85" name="Rectangle 20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7" name="Group 209"/>
              <p:cNvGrpSpPr>
                <a:grpSpLocks/>
              </p:cNvGrpSpPr>
              <p:nvPr/>
            </p:nvGrpSpPr>
            <p:grpSpPr bwMode="auto">
              <a:xfrm>
                <a:off x="2208" y="2208"/>
                <a:ext cx="384" cy="192"/>
                <a:chOff x="288" y="1824"/>
                <a:chExt cx="384" cy="192"/>
              </a:xfrm>
            </p:grpSpPr>
            <p:sp>
              <p:nvSpPr>
                <p:cNvPr id="16482" name="Rectangle 21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83" name="Rectangle 21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8" name="Group 212"/>
              <p:cNvGrpSpPr>
                <a:grpSpLocks/>
              </p:cNvGrpSpPr>
              <p:nvPr/>
            </p:nvGrpSpPr>
            <p:grpSpPr bwMode="auto">
              <a:xfrm>
                <a:off x="2208" y="2400"/>
                <a:ext cx="384" cy="192"/>
                <a:chOff x="288" y="1824"/>
                <a:chExt cx="384" cy="192"/>
              </a:xfrm>
            </p:grpSpPr>
            <p:sp>
              <p:nvSpPr>
                <p:cNvPr id="16480" name="Rectangle 21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81" name="Rectangle 21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19" name="Group 215"/>
              <p:cNvGrpSpPr>
                <a:grpSpLocks/>
              </p:cNvGrpSpPr>
              <p:nvPr/>
            </p:nvGrpSpPr>
            <p:grpSpPr bwMode="auto">
              <a:xfrm>
                <a:off x="2208" y="2592"/>
                <a:ext cx="384" cy="192"/>
                <a:chOff x="288" y="1824"/>
                <a:chExt cx="384" cy="192"/>
              </a:xfrm>
            </p:grpSpPr>
            <p:sp>
              <p:nvSpPr>
                <p:cNvPr id="16478" name="Rectangle 21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79" name="Rectangle 21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0" name="Group 218"/>
              <p:cNvGrpSpPr>
                <a:grpSpLocks/>
              </p:cNvGrpSpPr>
              <p:nvPr/>
            </p:nvGrpSpPr>
            <p:grpSpPr bwMode="auto">
              <a:xfrm>
                <a:off x="2208" y="2784"/>
                <a:ext cx="384" cy="192"/>
                <a:chOff x="288" y="1824"/>
                <a:chExt cx="384" cy="192"/>
              </a:xfrm>
            </p:grpSpPr>
            <p:sp>
              <p:nvSpPr>
                <p:cNvPr id="16476" name="Rectangle 21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77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1" name="Group 221"/>
              <p:cNvGrpSpPr>
                <a:grpSpLocks/>
              </p:cNvGrpSpPr>
              <p:nvPr/>
            </p:nvGrpSpPr>
            <p:grpSpPr bwMode="auto">
              <a:xfrm>
                <a:off x="2592" y="2208"/>
                <a:ext cx="384" cy="192"/>
                <a:chOff x="288" y="1824"/>
                <a:chExt cx="384" cy="192"/>
              </a:xfrm>
            </p:grpSpPr>
            <p:sp>
              <p:nvSpPr>
                <p:cNvPr id="16474" name="Rectangle 22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75" name="Rectangle 22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2" name="Group 224"/>
              <p:cNvGrpSpPr>
                <a:grpSpLocks/>
              </p:cNvGrpSpPr>
              <p:nvPr/>
            </p:nvGrpSpPr>
            <p:grpSpPr bwMode="auto">
              <a:xfrm>
                <a:off x="2592" y="2400"/>
                <a:ext cx="384" cy="192"/>
                <a:chOff x="288" y="1824"/>
                <a:chExt cx="384" cy="192"/>
              </a:xfrm>
            </p:grpSpPr>
            <p:sp>
              <p:nvSpPr>
                <p:cNvPr id="1647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73" name="Rectangle 22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3" name="Group 227"/>
              <p:cNvGrpSpPr>
                <a:grpSpLocks/>
              </p:cNvGrpSpPr>
              <p:nvPr/>
            </p:nvGrpSpPr>
            <p:grpSpPr bwMode="auto">
              <a:xfrm>
                <a:off x="2592" y="2592"/>
                <a:ext cx="384" cy="192"/>
                <a:chOff x="288" y="1824"/>
                <a:chExt cx="384" cy="192"/>
              </a:xfrm>
            </p:grpSpPr>
            <p:sp>
              <p:nvSpPr>
                <p:cNvPr id="16470" name="Rectangle 22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71" name="Rectangle 22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4" name="Group 230"/>
              <p:cNvGrpSpPr>
                <a:grpSpLocks/>
              </p:cNvGrpSpPr>
              <p:nvPr/>
            </p:nvGrpSpPr>
            <p:grpSpPr bwMode="auto">
              <a:xfrm>
                <a:off x="2592" y="2784"/>
                <a:ext cx="384" cy="192"/>
                <a:chOff x="288" y="1824"/>
                <a:chExt cx="384" cy="192"/>
              </a:xfrm>
            </p:grpSpPr>
            <p:sp>
              <p:nvSpPr>
                <p:cNvPr id="16468" name="Rectangle 23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69" name="Rectangle 23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5" name="Group 233"/>
              <p:cNvGrpSpPr>
                <a:grpSpLocks/>
              </p:cNvGrpSpPr>
              <p:nvPr/>
            </p:nvGrpSpPr>
            <p:grpSpPr bwMode="auto">
              <a:xfrm>
                <a:off x="2592" y="1824"/>
                <a:ext cx="384" cy="192"/>
                <a:chOff x="288" y="1824"/>
                <a:chExt cx="384" cy="192"/>
              </a:xfrm>
            </p:grpSpPr>
            <p:sp>
              <p:nvSpPr>
                <p:cNvPr id="16466" name="Rectangle 23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67" name="Rectangle 23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6" name="Group 236"/>
              <p:cNvGrpSpPr>
                <a:grpSpLocks/>
              </p:cNvGrpSpPr>
              <p:nvPr/>
            </p:nvGrpSpPr>
            <p:grpSpPr bwMode="auto">
              <a:xfrm>
                <a:off x="2592" y="2016"/>
                <a:ext cx="384" cy="192"/>
                <a:chOff x="288" y="1824"/>
                <a:chExt cx="384" cy="192"/>
              </a:xfrm>
            </p:grpSpPr>
            <p:sp>
              <p:nvSpPr>
                <p:cNvPr id="16464" name="Rectangle 23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65" name="Rectangle 23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7" name="Group 239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92"/>
                <a:chOff x="288" y="1824"/>
                <a:chExt cx="384" cy="192"/>
              </a:xfrm>
            </p:grpSpPr>
            <p:sp>
              <p:nvSpPr>
                <p:cNvPr id="16462" name="Rectangle 24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63" name="Rectangle 24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8" name="Group 242"/>
              <p:cNvGrpSpPr>
                <a:grpSpLocks/>
              </p:cNvGrpSpPr>
              <p:nvPr/>
            </p:nvGrpSpPr>
            <p:grpSpPr bwMode="auto">
              <a:xfrm>
                <a:off x="2976" y="2400"/>
                <a:ext cx="384" cy="192"/>
                <a:chOff x="288" y="1824"/>
                <a:chExt cx="384" cy="192"/>
              </a:xfrm>
            </p:grpSpPr>
            <p:sp>
              <p:nvSpPr>
                <p:cNvPr id="16460" name="Rectangle 24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61" name="Rectangle 24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29" name="Group 245"/>
              <p:cNvGrpSpPr>
                <a:grpSpLocks/>
              </p:cNvGrpSpPr>
              <p:nvPr/>
            </p:nvGrpSpPr>
            <p:grpSpPr bwMode="auto">
              <a:xfrm>
                <a:off x="2976" y="2592"/>
                <a:ext cx="384" cy="192"/>
                <a:chOff x="288" y="1824"/>
                <a:chExt cx="384" cy="192"/>
              </a:xfrm>
            </p:grpSpPr>
            <p:sp>
              <p:nvSpPr>
                <p:cNvPr id="16458" name="Rectangle 24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59" name="Rectangle 24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0" name="Group 248"/>
              <p:cNvGrpSpPr>
                <a:grpSpLocks/>
              </p:cNvGrpSpPr>
              <p:nvPr/>
            </p:nvGrpSpPr>
            <p:grpSpPr bwMode="auto">
              <a:xfrm>
                <a:off x="2976" y="2784"/>
                <a:ext cx="384" cy="192"/>
                <a:chOff x="288" y="1824"/>
                <a:chExt cx="384" cy="192"/>
              </a:xfrm>
            </p:grpSpPr>
            <p:sp>
              <p:nvSpPr>
                <p:cNvPr id="16456" name="Rectangle 24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57" name="Rectangle 25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1" name="Group 251"/>
              <p:cNvGrpSpPr>
                <a:grpSpLocks/>
              </p:cNvGrpSpPr>
              <p:nvPr/>
            </p:nvGrpSpPr>
            <p:grpSpPr bwMode="auto">
              <a:xfrm>
                <a:off x="2976" y="1824"/>
                <a:ext cx="384" cy="192"/>
                <a:chOff x="288" y="1824"/>
                <a:chExt cx="384" cy="192"/>
              </a:xfrm>
            </p:grpSpPr>
            <p:sp>
              <p:nvSpPr>
                <p:cNvPr id="16454" name="Rectangle 25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55" name="Rectangle 25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2" name="Group 254"/>
              <p:cNvGrpSpPr>
                <a:grpSpLocks/>
              </p:cNvGrpSpPr>
              <p:nvPr/>
            </p:nvGrpSpPr>
            <p:grpSpPr bwMode="auto">
              <a:xfrm>
                <a:off x="2976" y="2016"/>
                <a:ext cx="384" cy="192"/>
                <a:chOff x="288" y="1824"/>
                <a:chExt cx="384" cy="192"/>
              </a:xfrm>
            </p:grpSpPr>
            <p:sp>
              <p:nvSpPr>
                <p:cNvPr id="16452" name="Rectangle 25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53" name="Rectangle 25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3" name="Group 257"/>
              <p:cNvGrpSpPr>
                <a:grpSpLocks/>
              </p:cNvGrpSpPr>
              <p:nvPr/>
            </p:nvGrpSpPr>
            <p:grpSpPr bwMode="auto">
              <a:xfrm>
                <a:off x="3360" y="2208"/>
                <a:ext cx="384" cy="192"/>
                <a:chOff x="288" y="1824"/>
                <a:chExt cx="384" cy="192"/>
              </a:xfrm>
            </p:grpSpPr>
            <p:sp>
              <p:nvSpPr>
                <p:cNvPr id="16450" name="Rectangle 25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51" name="Rectangle 25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4" name="Group 260"/>
              <p:cNvGrpSpPr>
                <a:grpSpLocks/>
              </p:cNvGrpSpPr>
              <p:nvPr/>
            </p:nvGrpSpPr>
            <p:grpSpPr bwMode="auto">
              <a:xfrm>
                <a:off x="3360" y="2400"/>
                <a:ext cx="384" cy="192"/>
                <a:chOff x="288" y="1824"/>
                <a:chExt cx="384" cy="192"/>
              </a:xfrm>
            </p:grpSpPr>
            <p:sp>
              <p:nvSpPr>
                <p:cNvPr id="16448" name="Rectangle 26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4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5" name="Group 263"/>
              <p:cNvGrpSpPr>
                <a:grpSpLocks/>
              </p:cNvGrpSpPr>
              <p:nvPr/>
            </p:nvGrpSpPr>
            <p:grpSpPr bwMode="auto">
              <a:xfrm>
                <a:off x="3360" y="2592"/>
                <a:ext cx="384" cy="192"/>
                <a:chOff x="288" y="1824"/>
                <a:chExt cx="384" cy="192"/>
              </a:xfrm>
            </p:grpSpPr>
            <p:sp>
              <p:nvSpPr>
                <p:cNvPr id="16446" name="Rectangle 26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47" name="Rectangle 26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6" name="Group 266"/>
              <p:cNvGrpSpPr>
                <a:grpSpLocks/>
              </p:cNvGrpSpPr>
              <p:nvPr/>
            </p:nvGrpSpPr>
            <p:grpSpPr bwMode="auto">
              <a:xfrm>
                <a:off x="3360" y="2784"/>
                <a:ext cx="384" cy="192"/>
                <a:chOff x="288" y="1824"/>
                <a:chExt cx="384" cy="192"/>
              </a:xfrm>
            </p:grpSpPr>
            <p:sp>
              <p:nvSpPr>
                <p:cNvPr id="16444" name="Rectangle 26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45" name="Rectangle 26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7" name="Group 269"/>
              <p:cNvGrpSpPr>
                <a:grpSpLocks/>
              </p:cNvGrpSpPr>
              <p:nvPr/>
            </p:nvGrpSpPr>
            <p:grpSpPr bwMode="auto">
              <a:xfrm>
                <a:off x="3360" y="1824"/>
                <a:ext cx="384" cy="192"/>
                <a:chOff x="288" y="1824"/>
                <a:chExt cx="384" cy="192"/>
              </a:xfrm>
            </p:grpSpPr>
            <p:sp>
              <p:nvSpPr>
                <p:cNvPr id="16442" name="Rectangle 27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43" name="Rectangle 27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438" name="Group 272"/>
              <p:cNvGrpSpPr>
                <a:grpSpLocks/>
              </p:cNvGrpSpPr>
              <p:nvPr/>
            </p:nvGrpSpPr>
            <p:grpSpPr bwMode="auto">
              <a:xfrm>
                <a:off x="3360" y="2016"/>
                <a:ext cx="384" cy="192"/>
                <a:chOff x="288" y="1824"/>
                <a:chExt cx="384" cy="192"/>
              </a:xfrm>
            </p:grpSpPr>
            <p:sp>
              <p:nvSpPr>
                <p:cNvPr id="16440" name="Rectangle 27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6441" name="Rectangle 27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16439" name="Rectangle 275"/>
              <p:cNvSpPr>
                <a:spLocks noChangeArrowheads="1"/>
              </p:cNvSpPr>
              <p:nvPr/>
            </p:nvSpPr>
            <p:spPr bwMode="auto">
              <a:xfrm>
                <a:off x="3552" y="16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6393" name="Rectangle 276"/>
            <p:cNvSpPr>
              <a:spLocks noChangeArrowheads="1"/>
            </p:cNvSpPr>
            <p:nvPr/>
          </p:nvSpPr>
          <p:spPr bwMode="auto">
            <a:xfrm>
              <a:off x="3858" y="3051"/>
              <a:ext cx="63" cy="38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6390" name="Picture 282" descr="sodium me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2312520"/>
            <a:ext cx="1636712" cy="1228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286" descr="magnesium r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75665"/>
            <a:ext cx="1617662" cy="1212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2988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Families of the Periodic Table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8412" y="1600200"/>
            <a:ext cx="7570788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Groups 3 –12(3 – 12)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Transition metals</a:t>
            </a:r>
          </a:p>
          <a:p>
            <a:pPr lvl="2"/>
            <a:r>
              <a:rPr lang="en-US" sz="2200" dirty="0" smtClean="0">
                <a:solidFill>
                  <a:srgbClr val="FFFF00"/>
                </a:solidFill>
              </a:rPr>
              <a:t>Typical </a:t>
            </a:r>
            <a:r>
              <a:rPr lang="en-US" sz="2200" dirty="0">
                <a:solidFill>
                  <a:srgbClr val="FFFF00"/>
                </a:solidFill>
              </a:rPr>
              <a:t>metallic properties</a:t>
            </a:r>
          </a:p>
          <a:p>
            <a:pPr lvl="2"/>
            <a:r>
              <a:rPr lang="en-US" sz="2200" dirty="0">
                <a:solidFill>
                  <a:srgbClr val="FFFF00"/>
                </a:solidFill>
              </a:rPr>
              <a:t>Less reactive than group 1,2</a:t>
            </a:r>
          </a:p>
          <a:p>
            <a:pPr lvl="2"/>
            <a:r>
              <a:rPr lang="en-US" sz="2200" dirty="0">
                <a:solidFill>
                  <a:srgbClr val="FFFF00"/>
                </a:solidFill>
              </a:rPr>
              <a:t>ns</a:t>
            </a:r>
            <a:r>
              <a:rPr lang="en-US" sz="2200" baseline="30000" dirty="0">
                <a:solidFill>
                  <a:srgbClr val="FFFF00"/>
                </a:solidFill>
              </a:rPr>
              <a:t>2 </a:t>
            </a:r>
            <a:r>
              <a:rPr lang="en-US" sz="2200" dirty="0">
                <a:solidFill>
                  <a:srgbClr val="FFFF00"/>
                </a:solidFill>
              </a:rPr>
              <a:t>(n-1)d</a:t>
            </a:r>
            <a:r>
              <a:rPr lang="en-US" sz="2200" baseline="30000" dirty="0">
                <a:solidFill>
                  <a:srgbClr val="FFFF00"/>
                </a:solidFill>
              </a:rPr>
              <a:t>1-10</a:t>
            </a:r>
            <a:r>
              <a:rPr lang="en-US" sz="2200" dirty="0">
                <a:solidFill>
                  <a:srgbClr val="FFFF00"/>
                </a:solidFill>
              </a:rPr>
              <a:t>  (ex. 1s</a:t>
            </a:r>
            <a:r>
              <a:rPr lang="en-US" sz="2200" baseline="30000" dirty="0">
                <a:solidFill>
                  <a:srgbClr val="FFFF00"/>
                </a:solidFill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2s</a:t>
            </a:r>
            <a:r>
              <a:rPr lang="en-US" sz="2200" baseline="30000" dirty="0">
                <a:solidFill>
                  <a:srgbClr val="FFFF00"/>
                </a:solidFill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2p</a:t>
            </a:r>
            <a:r>
              <a:rPr lang="en-US" sz="2200" baseline="30000" dirty="0">
                <a:solidFill>
                  <a:srgbClr val="FFFF00"/>
                </a:solidFill>
              </a:rPr>
              <a:t>6</a:t>
            </a:r>
            <a:r>
              <a:rPr lang="en-US" sz="2200" dirty="0">
                <a:solidFill>
                  <a:srgbClr val="FFFF00"/>
                </a:solidFill>
              </a:rPr>
              <a:t>3s</a:t>
            </a:r>
            <a:r>
              <a:rPr lang="en-US" sz="2200" baseline="30000" dirty="0">
                <a:solidFill>
                  <a:srgbClr val="FFFF00"/>
                </a:solidFill>
              </a:rPr>
              <a:t>2</a:t>
            </a:r>
            <a:r>
              <a:rPr lang="en-US" sz="2200" dirty="0">
                <a:solidFill>
                  <a:srgbClr val="FFFF00"/>
                </a:solidFill>
              </a:rPr>
              <a:t>3p</a:t>
            </a:r>
            <a:r>
              <a:rPr lang="en-US" sz="2200" baseline="30000" dirty="0">
                <a:solidFill>
                  <a:srgbClr val="FFFF00"/>
                </a:solidFill>
              </a:rPr>
              <a:t>6</a:t>
            </a:r>
            <a:r>
              <a:rPr lang="en-US" sz="2200" b="1" dirty="0">
                <a:solidFill>
                  <a:srgbClr val="FFFF00"/>
                </a:solidFill>
              </a:rPr>
              <a:t>4s</a:t>
            </a:r>
            <a:r>
              <a:rPr lang="en-US" sz="2200" b="1" baseline="30000" dirty="0">
                <a:solidFill>
                  <a:srgbClr val="FFFF00"/>
                </a:solidFill>
              </a:rPr>
              <a:t>2</a:t>
            </a:r>
            <a:r>
              <a:rPr lang="en-US" sz="2200" b="1" dirty="0">
                <a:solidFill>
                  <a:srgbClr val="FFFF00"/>
                </a:solidFill>
              </a:rPr>
              <a:t>3d</a:t>
            </a:r>
            <a:r>
              <a:rPr lang="en-US" sz="2200" b="1" baseline="30000" dirty="0">
                <a:solidFill>
                  <a:srgbClr val="FFFF00"/>
                </a:solidFill>
              </a:rPr>
              <a:t>8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altLang="en-US" sz="2000" dirty="0">
                <a:solidFill>
                  <a:srgbClr val="FFFF00"/>
                </a:solidFill>
              </a:rPr>
              <a:t>Have variable val. e</a:t>
            </a:r>
            <a:r>
              <a:rPr lang="en-US" altLang="en-US" sz="2000" baseline="30000" dirty="0">
                <a:solidFill>
                  <a:srgbClr val="FFFF00"/>
                </a:solidFill>
              </a:rPr>
              <a:t>-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lvl="2"/>
            <a:r>
              <a:rPr lang="en-US" altLang="en-US" sz="2000" dirty="0">
                <a:solidFill>
                  <a:srgbClr val="FFFF00"/>
                </a:solidFill>
              </a:rPr>
              <a:t>Can form multiple </a:t>
            </a:r>
            <a:r>
              <a:rPr lang="en-US" altLang="en-US" sz="2000" dirty="0" err="1">
                <a:solidFill>
                  <a:srgbClr val="FFFF00"/>
                </a:solidFill>
              </a:rPr>
              <a:t>cations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lvl="2"/>
            <a:endParaRPr lang="en-US" sz="2200" dirty="0">
              <a:solidFill>
                <a:srgbClr val="FFFF00"/>
              </a:solidFill>
            </a:endParaRPr>
          </a:p>
          <a:p>
            <a:pPr lvl="2" eaLnBrk="1" hangingPunct="1"/>
            <a:endParaRPr lang="en-US" altLang="en-US" dirty="0" smtClean="0">
              <a:solidFill>
                <a:srgbClr val="FFFF00"/>
              </a:solidFill>
            </a:endParaRPr>
          </a:p>
        </p:txBody>
      </p:sp>
      <p:grpSp>
        <p:nvGrpSpPr>
          <p:cNvPr id="17412" name="Group 277"/>
          <p:cNvGrpSpPr>
            <a:grpSpLocks/>
          </p:cNvGrpSpPr>
          <p:nvPr/>
        </p:nvGrpSpPr>
        <p:grpSpPr bwMode="auto">
          <a:xfrm>
            <a:off x="6582305" y="2449485"/>
            <a:ext cx="1809750" cy="728662"/>
            <a:chOff x="3798" y="1725"/>
            <a:chExt cx="1140" cy="459"/>
          </a:xfrm>
        </p:grpSpPr>
        <p:grpSp>
          <p:nvGrpSpPr>
            <p:cNvPr id="17551" name="Group 4"/>
            <p:cNvGrpSpPr>
              <a:grpSpLocks/>
            </p:cNvGrpSpPr>
            <p:nvPr/>
          </p:nvGrpSpPr>
          <p:grpSpPr bwMode="auto">
            <a:xfrm>
              <a:off x="3798" y="1725"/>
              <a:ext cx="1140" cy="459"/>
              <a:chOff x="288" y="1584"/>
              <a:chExt cx="3456" cy="1392"/>
            </a:xfrm>
          </p:grpSpPr>
          <p:sp>
            <p:nvSpPr>
              <p:cNvPr id="17553" name="Rectangle 5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17554" name="Group 6"/>
              <p:cNvGrpSpPr>
                <a:grpSpLocks/>
              </p:cNvGrpSpPr>
              <p:nvPr/>
            </p:nvGrpSpPr>
            <p:grpSpPr bwMode="auto">
              <a:xfrm>
                <a:off x="288" y="1824"/>
                <a:ext cx="384" cy="192"/>
                <a:chOff x="288" y="1824"/>
                <a:chExt cx="384" cy="192"/>
              </a:xfrm>
            </p:grpSpPr>
            <p:sp>
              <p:nvSpPr>
                <p:cNvPr id="17685" name="Rectangle 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86" name="Rectangle 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55" name="Group 9"/>
              <p:cNvGrpSpPr>
                <a:grpSpLocks/>
              </p:cNvGrpSpPr>
              <p:nvPr/>
            </p:nvGrpSpPr>
            <p:grpSpPr bwMode="auto">
              <a:xfrm>
                <a:off x="288" y="2016"/>
                <a:ext cx="384" cy="192"/>
                <a:chOff x="288" y="1824"/>
                <a:chExt cx="384" cy="192"/>
              </a:xfrm>
            </p:grpSpPr>
            <p:sp>
              <p:nvSpPr>
                <p:cNvPr id="17683" name="Rectangle 1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84" name="Rectangle 1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56" name="Group 12"/>
              <p:cNvGrpSpPr>
                <a:grpSpLocks/>
              </p:cNvGrpSpPr>
              <p:nvPr/>
            </p:nvGrpSpPr>
            <p:grpSpPr bwMode="auto">
              <a:xfrm>
                <a:off x="288" y="2208"/>
                <a:ext cx="384" cy="192"/>
                <a:chOff x="288" y="1824"/>
                <a:chExt cx="384" cy="192"/>
              </a:xfrm>
            </p:grpSpPr>
            <p:sp>
              <p:nvSpPr>
                <p:cNvPr id="17681" name="Rectangle 1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82" name="Rectangle 1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57" name="Group 15"/>
              <p:cNvGrpSpPr>
                <a:grpSpLocks/>
              </p:cNvGrpSpPr>
              <p:nvPr/>
            </p:nvGrpSpPr>
            <p:grpSpPr bwMode="auto">
              <a:xfrm>
                <a:off x="288" y="2400"/>
                <a:ext cx="384" cy="192"/>
                <a:chOff x="288" y="1824"/>
                <a:chExt cx="384" cy="192"/>
              </a:xfrm>
            </p:grpSpPr>
            <p:sp>
              <p:nvSpPr>
                <p:cNvPr id="17679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80" name="Rectangle 1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58" name="Group 18"/>
              <p:cNvGrpSpPr>
                <a:grpSpLocks/>
              </p:cNvGrpSpPr>
              <p:nvPr/>
            </p:nvGrpSpPr>
            <p:grpSpPr bwMode="auto">
              <a:xfrm>
                <a:off x="288" y="2592"/>
                <a:ext cx="384" cy="192"/>
                <a:chOff x="288" y="1824"/>
                <a:chExt cx="384" cy="192"/>
              </a:xfrm>
            </p:grpSpPr>
            <p:sp>
              <p:nvSpPr>
                <p:cNvPr id="17677" name="Rectangle 1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78" name="Rectangle 2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59" name="Group 21"/>
              <p:cNvGrpSpPr>
                <a:grpSpLocks/>
              </p:cNvGrpSpPr>
              <p:nvPr/>
            </p:nvGrpSpPr>
            <p:grpSpPr bwMode="auto">
              <a:xfrm>
                <a:off x="288" y="2784"/>
                <a:ext cx="384" cy="192"/>
                <a:chOff x="288" y="1824"/>
                <a:chExt cx="384" cy="192"/>
              </a:xfrm>
            </p:grpSpPr>
            <p:sp>
              <p:nvSpPr>
                <p:cNvPr id="17675" name="Rectangle 2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76" name="Rectangle 2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0" name="Group 24"/>
              <p:cNvGrpSpPr>
                <a:grpSpLocks/>
              </p:cNvGrpSpPr>
              <p:nvPr/>
            </p:nvGrpSpPr>
            <p:grpSpPr bwMode="auto">
              <a:xfrm>
                <a:off x="672" y="2208"/>
                <a:ext cx="384" cy="192"/>
                <a:chOff x="288" y="1824"/>
                <a:chExt cx="384" cy="192"/>
              </a:xfrm>
            </p:grpSpPr>
            <p:sp>
              <p:nvSpPr>
                <p:cNvPr id="17673" name="Rectangle 2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74" name="Rectangle 2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1" name="Group 27"/>
              <p:cNvGrpSpPr>
                <a:grpSpLocks/>
              </p:cNvGrpSpPr>
              <p:nvPr/>
            </p:nvGrpSpPr>
            <p:grpSpPr bwMode="auto">
              <a:xfrm>
                <a:off x="672" y="2400"/>
                <a:ext cx="384" cy="192"/>
                <a:chOff x="288" y="1824"/>
                <a:chExt cx="384" cy="192"/>
              </a:xfrm>
            </p:grpSpPr>
            <p:sp>
              <p:nvSpPr>
                <p:cNvPr id="17671" name="Rectangle 2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72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2" name="Group 30"/>
              <p:cNvGrpSpPr>
                <a:grpSpLocks/>
              </p:cNvGrpSpPr>
              <p:nvPr/>
            </p:nvGrpSpPr>
            <p:grpSpPr bwMode="auto">
              <a:xfrm>
                <a:off x="672" y="2592"/>
                <a:ext cx="384" cy="192"/>
                <a:chOff x="288" y="1824"/>
                <a:chExt cx="384" cy="192"/>
              </a:xfrm>
            </p:grpSpPr>
            <p:sp>
              <p:nvSpPr>
                <p:cNvPr id="17669" name="Rectangle 3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70" name="Rectangle 3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3" name="Group 33"/>
              <p:cNvGrpSpPr>
                <a:grpSpLocks/>
              </p:cNvGrpSpPr>
              <p:nvPr/>
            </p:nvGrpSpPr>
            <p:grpSpPr bwMode="auto">
              <a:xfrm>
                <a:off x="672" y="2784"/>
                <a:ext cx="384" cy="192"/>
                <a:chOff x="288" y="1824"/>
                <a:chExt cx="384" cy="192"/>
              </a:xfrm>
            </p:grpSpPr>
            <p:sp>
              <p:nvSpPr>
                <p:cNvPr id="17667" name="Rectangle 3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68" name="Rectangle 3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4" name="Group 36"/>
              <p:cNvGrpSpPr>
                <a:grpSpLocks/>
              </p:cNvGrpSpPr>
              <p:nvPr/>
            </p:nvGrpSpPr>
            <p:grpSpPr bwMode="auto">
              <a:xfrm>
                <a:off x="1056" y="2208"/>
                <a:ext cx="384" cy="192"/>
                <a:chOff x="288" y="1824"/>
                <a:chExt cx="384" cy="192"/>
              </a:xfrm>
            </p:grpSpPr>
            <p:sp>
              <p:nvSpPr>
                <p:cNvPr id="17665" name="Rectangle 3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66" name="Rectangle 3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5" name="Group 39"/>
              <p:cNvGrpSpPr>
                <a:grpSpLocks/>
              </p:cNvGrpSpPr>
              <p:nvPr/>
            </p:nvGrpSpPr>
            <p:grpSpPr bwMode="auto">
              <a:xfrm>
                <a:off x="1056" y="2400"/>
                <a:ext cx="384" cy="192"/>
                <a:chOff x="288" y="1824"/>
                <a:chExt cx="384" cy="192"/>
              </a:xfrm>
            </p:grpSpPr>
            <p:sp>
              <p:nvSpPr>
                <p:cNvPr id="17663" name="Rectangle 4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64" name="Rectangle 4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6" name="Group 42"/>
              <p:cNvGrpSpPr>
                <a:grpSpLocks/>
              </p:cNvGrpSpPr>
              <p:nvPr/>
            </p:nvGrpSpPr>
            <p:grpSpPr bwMode="auto">
              <a:xfrm>
                <a:off x="1056" y="2592"/>
                <a:ext cx="384" cy="192"/>
                <a:chOff x="288" y="1824"/>
                <a:chExt cx="384" cy="192"/>
              </a:xfrm>
            </p:grpSpPr>
            <p:sp>
              <p:nvSpPr>
                <p:cNvPr id="17661" name="Rectangle 4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62" name="Rectangle 4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7" name="Group 45"/>
              <p:cNvGrpSpPr>
                <a:grpSpLocks/>
              </p:cNvGrpSpPr>
              <p:nvPr/>
            </p:nvGrpSpPr>
            <p:grpSpPr bwMode="auto">
              <a:xfrm>
                <a:off x="1056" y="2784"/>
                <a:ext cx="384" cy="192"/>
                <a:chOff x="288" y="1824"/>
                <a:chExt cx="384" cy="192"/>
              </a:xfrm>
            </p:grpSpPr>
            <p:sp>
              <p:nvSpPr>
                <p:cNvPr id="17659" name="Rectangle 4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60" name="Rectangle 4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8" name="Group 48"/>
              <p:cNvGrpSpPr>
                <a:grpSpLocks/>
              </p:cNvGrpSpPr>
              <p:nvPr/>
            </p:nvGrpSpPr>
            <p:grpSpPr bwMode="auto">
              <a:xfrm>
                <a:off x="1440" y="2208"/>
                <a:ext cx="384" cy="192"/>
                <a:chOff x="288" y="1824"/>
                <a:chExt cx="384" cy="192"/>
              </a:xfrm>
            </p:grpSpPr>
            <p:sp>
              <p:nvSpPr>
                <p:cNvPr id="17657" name="Rectangle 4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58" name="Rectangle 5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69" name="Group 51"/>
              <p:cNvGrpSpPr>
                <a:grpSpLocks/>
              </p:cNvGrpSpPr>
              <p:nvPr/>
            </p:nvGrpSpPr>
            <p:grpSpPr bwMode="auto">
              <a:xfrm>
                <a:off x="1440" y="2400"/>
                <a:ext cx="384" cy="192"/>
                <a:chOff x="288" y="1824"/>
                <a:chExt cx="384" cy="192"/>
              </a:xfrm>
            </p:grpSpPr>
            <p:sp>
              <p:nvSpPr>
                <p:cNvPr id="17655" name="Rectangle 5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56" name="Rectangle 5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0" name="Group 54"/>
              <p:cNvGrpSpPr>
                <a:grpSpLocks/>
              </p:cNvGrpSpPr>
              <p:nvPr/>
            </p:nvGrpSpPr>
            <p:grpSpPr bwMode="auto">
              <a:xfrm>
                <a:off x="1440" y="2592"/>
                <a:ext cx="384" cy="192"/>
                <a:chOff x="288" y="1824"/>
                <a:chExt cx="384" cy="192"/>
              </a:xfrm>
            </p:grpSpPr>
            <p:sp>
              <p:nvSpPr>
                <p:cNvPr id="17653" name="Rectangle 5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54" name="Rectangle 5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1" name="Group 57"/>
              <p:cNvGrpSpPr>
                <a:grpSpLocks/>
              </p:cNvGrpSpPr>
              <p:nvPr/>
            </p:nvGrpSpPr>
            <p:grpSpPr bwMode="auto">
              <a:xfrm>
                <a:off x="1440" y="2784"/>
                <a:ext cx="384" cy="192"/>
                <a:chOff x="288" y="1824"/>
                <a:chExt cx="384" cy="192"/>
              </a:xfrm>
            </p:grpSpPr>
            <p:sp>
              <p:nvSpPr>
                <p:cNvPr id="17651" name="Rectangle 5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52" name="Rectangle 5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2" name="Group 60"/>
              <p:cNvGrpSpPr>
                <a:grpSpLocks/>
              </p:cNvGrpSpPr>
              <p:nvPr/>
            </p:nvGrpSpPr>
            <p:grpSpPr bwMode="auto">
              <a:xfrm>
                <a:off x="1824" y="2208"/>
                <a:ext cx="384" cy="192"/>
                <a:chOff x="288" y="1824"/>
                <a:chExt cx="384" cy="192"/>
              </a:xfrm>
            </p:grpSpPr>
            <p:sp>
              <p:nvSpPr>
                <p:cNvPr id="17649" name="Rectangle 6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50" name="Rectangle 6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3" name="Group 63"/>
              <p:cNvGrpSpPr>
                <a:grpSpLocks/>
              </p:cNvGrpSpPr>
              <p:nvPr/>
            </p:nvGrpSpPr>
            <p:grpSpPr bwMode="auto">
              <a:xfrm>
                <a:off x="1824" y="2400"/>
                <a:ext cx="384" cy="192"/>
                <a:chOff x="288" y="1824"/>
                <a:chExt cx="384" cy="192"/>
              </a:xfrm>
            </p:grpSpPr>
            <p:sp>
              <p:nvSpPr>
                <p:cNvPr id="17647" name="Rectangle 6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48" name="Rectangle 6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4" name="Group 66"/>
              <p:cNvGrpSpPr>
                <a:grpSpLocks/>
              </p:cNvGrpSpPr>
              <p:nvPr/>
            </p:nvGrpSpPr>
            <p:grpSpPr bwMode="auto">
              <a:xfrm>
                <a:off x="1824" y="2592"/>
                <a:ext cx="384" cy="192"/>
                <a:chOff x="288" y="1824"/>
                <a:chExt cx="384" cy="192"/>
              </a:xfrm>
            </p:grpSpPr>
            <p:sp>
              <p:nvSpPr>
                <p:cNvPr id="17645" name="Rectangle 6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46" name="Rectangle 6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5" name="Group 69"/>
              <p:cNvGrpSpPr>
                <a:grpSpLocks/>
              </p:cNvGrpSpPr>
              <p:nvPr/>
            </p:nvGrpSpPr>
            <p:grpSpPr bwMode="auto">
              <a:xfrm>
                <a:off x="1824" y="2784"/>
                <a:ext cx="384" cy="192"/>
                <a:chOff x="288" y="1824"/>
                <a:chExt cx="384" cy="192"/>
              </a:xfrm>
            </p:grpSpPr>
            <p:sp>
              <p:nvSpPr>
                <p:cNvPr id="17643" name="Rectangle 7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44" name="Rectangle 7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6" name="Group 72"/>
              <p:cNvGrpSpPr>
                <a:grpSpLocks/>
              </p:cNvGrpSpPr>
              <p:nvPr/>
            </p:nvGrpSpPr>
            <p:grpSpPr bwMode="auto">
              <a:xfrm>
                <a:off x="2208" y="2208"/>
                <a:ext cx="384" cy="192"/>
                <a:chOff x="288" y="1824"/>
                <a:chExt cx="384" cy="192"/>
              </a:xfrm>
            </p:grpSpPr>
            <p:sp>
              <p:nvSpPr>
                <p:cNvPr id="17641" name="Rectangle 7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42" name="Rectangle 7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7" name="Group 75"/>
              <p:cNvGrpSpPr>
                <a:grpSpLocks/>
              </p:cNvGrpSpPr>
              <p:nvPr/>
            </p:nvGrpSpPr>
            <p:grpSpPr bwMode="auto">
              <a:xfrm>
                <a:off x="2208" y="2400"/>
                <a:ext cx="384" cy="192"/>
                <a:chOff x="288" y="1824"/>
                <a:chExt cx="384" cy="192"/>
              </a:xfrm>
            </p:grpSpPr>
            <p:sp>
              <p:nvSpPr>
                <p:cNvPr id="17639" name="Rectangle 7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40" name="Rectangle 7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8" name="Group 78"/>
              <p:cNvGrpSpPr>
                <a:grpSpLocks/>
              </p:cNvGrpSpPr>
              <p:nvPr/>
            </p:nvGrpSpPr>
            <p:grpSpPr bwMode="auto">
              <a:xfrm>
                <a:off x="2208" y="2592"/>
                <a:ext cx="384" cy="192"/>
                <a:chOff x="288" y="1824"/>
                <a:chExt cx="384" cy="192"/>
              </a:xfrm>
            </p:grpSpPr>
            <p:sp>
              <p:nvSpPr>
                <p:cNvPr id="17637" name="Rectangle 7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38" name="Rectangle 8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79" name="Group 81"/>
              <p:cNvGrpSpPr>
                <a:grpSpLocks/>
              </p:cNvGrpSpPr>
              <p:nvPr/>
            </p:nvGrpSpPr>
            <p:grpSpPr bwMode="auto">
              <a:xfrm>
                <a:off x="2208" y="2784"/>
                <a:ext cx="384" cy="192"/>
                <a:chOff x="288" y="1824"/>
                <a:chExt cx="384" cy="192"/>
              </a:xfrm>
            </p:grpSpPr>
            <p:sp>
              <p:nvSpPr>
                <p:cNvPr id="17635" name="Rectangle 8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36" name="Rectangle 8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0" name="Group 84"/>
              <p:cNvGrpSpPr>
                <a:grpSpLocks/>
              </p:cNvGrpSpPr>
              <p:nvPr/>
            </p:nvGrpSpPr>
            <p:grpSpPr bwMode="auto">
              <a:xfrm>
                <a:off x="2592" y="2208"/>
                <a:ext cx="384" cy="192"/>
                <a:chOff x="288" y="1824"/>
                <a:chExt cx="384" cy="192"/>
              </a:xfrm>
            </p:grpSpPr>
            <p:sp>
              <p:nvSpPr>
                <p:cNvPr id="17633" name="Rectangle 8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34" name="Rectangle 8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1" name="Group 87"/>
              <p:cNvGrpSpPr>
                <a:grpSpLocks/>
              </p:cNvGrpSpPr>
              <p:nvPr/>
            </p:nvGrpSpPr>
            <p:grpSpPr bwMode="auto">
              <a:xfrm>
                <a:off x="2592" y="2400"/>
                <a:ext cx="384" cy="192"/>
                <a:chOff x="288" y="1824"/>
                <a:chExt cx="384" cy="192"/>
              </a:xfrm>
            </p:grpSpPr>
            <p:sp>
              <p:nvSpPr>
                <p:cNvPr id="17631" name="Rectangle 8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32" name="Rectangle 8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2" name="Group 90"/>
              <p:cNvGrpSpPr>
                <a:grpSpLocks/>
              </p:cNvGrpSpPr>
              <p:nvPr/>
            </p:nvGrpSpPr>
            <p:grpSpPr bwMode="auto">
              <a:xfrm>
                <a:off x="2592" y="2592"/>
                <a:ext cx="384" cy="192"/>
                <a:chOff x="288" y="1824"/>
                <a:chExt cx="384" cy="192"/>
              </a:xfrm>
            </p:grpSpPr>
            <p:sp>
              <p:nvSpPr>
                <p:cNvPr id="17629" name="Rectangle 9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30" name="Rectangle 9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3" name="Group 93"/>
              <p:cNvGrpSpPr>
                <a:grpSpLocks/>
              </p:cNvGrpSpPr>
              <p:nvPr/>
            </p:nvGrpSpPr>
            <p:grpSpPr bwMode="auto">
              <a:xfrm>
                <a:off x="2592" y="2784"/>
                <a:ext cx="384" cy="192"/>
                <a:chOff x="288" y="1824"/>
                <a:chExt cx="384" cy="192"/>
              </a:xfrm>
            </p:grpSpPr>
            <p:sp>
              <p:nvSpPr>
                <p:cNvPr id="17627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28" name="Rectangle 9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4" name="Group 96"/>
              <p:cNvGrpSpPr>
                <a:grpSpLocks/>
              </p:cNvGrpSpPr>
              <p:nvPr/>
            </p:nvGrpSpPr>
            <p:grpSpPr bwMode="auto">
              <a:xfrm>
                <a:off x="2592" y="1824"/>
                <a:ext cx="384" cy="192"/>
                <a:chOff x="288" y="1824"/>
                <a:chExt cx="384" cy="192"/>
              </a:xfrm>
            </p:grpSpPr>
            <p:sp>
              <p:nvSpPr>
                <p:cNvPr id="17625" name="Rectangle 9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26" name="Rectangle 9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5" name="Group 99"/>
              <p:cNvGrpSpPr>
                <a:grpSpLocks/>
              </p:cNvGrpSpPr>
              <p:nvPr/>
            </p:nvGrpSpPr>
            <p:grpSpPr bwMode="auto">
              <a:xfrm>
                <a:off x="2592" y="2016"/>
                <a:ext cx="384" cy="192"/>
                <a:chOff x="288" y="1824"/>
                <a:chExt cx="384" cy="192"/>
              </a:xfrm>
            </p:grpSpPr>
            <p:sp>
              <p:nvSpPr>
                <p:cNvPr id="17623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24" name="Rectangle 10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6" name="Group 102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92"/>
                <a:chOff x="288" y="1824"/>
                <a:chExt cx="384" cy="192"/>
              </a:xfrm>
            </p:grpSpPr>
            <p:sp>
              <p:nvSpPr>
                <p:cNvPr id="17621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22" name="Rectangle 10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7" name="Group 105"/>
              <p:cNvGrpSpPr>
                <a:grpSpLocks/>
              </p:cNvGrpSpPr>
              <p:nvPr/>
            </p:nvGrpSpPr>
            <p:grpSpPr bwMode="auto">
              <a:xfrm>
                <a:off x="2976" y="2400"/>
                <a:ext cx="384" cy="192"/>
                <a:chOff x="288" y="1824"/>
                <a:chExt cx="384" cy="192"/>
              </a:xfrm>
            </p:grpSpPr>
            <p:sp>
              <p:nvSpPr>
                <p:cNvPr id="17619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20" name="Rectangle 10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8" name="Group 108"/>
              <p:cNvGrpSpPr>
                <a:grpSpLocks/>
              </p:cNvGrpSpPr>
              <p:nvPr/>
            </p:nvGrpSpPr>
            <p:grpSpPr bwMode="auto">
              <a:xfrm>
                <a:off x="2976" y="2592"/>
                <a:ext cx="384" cy="192"/>
                <a:chOff x="288" y="1824"/>
                <a:chExt cx="384" cy="192"/>
              </a:xfrm>
            </p:grpSpPr>
            <p:sp>
              <p:nvSpPr>
                <p:cNvPr id="17617" name="Rectangle 10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18" name="Rectangle 11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89" name="Group 111"/>
              <p:cNvGrpSpPr>
                <a:grpSpLocks/>
              </p:cNvGrpSpPr>
              <p:nvPr/>
            </p:nvGrpSpPr>
            <p:grpSpPr bwMode="auto">
              <a:xfrm>
                <a:off x="2976" y="2784"/>
                <a:ext cx="384" cy="192"/>
                <a:chOff x="288" y="1824"/>
                <a:chExt cx="384" cy="192"/>
              </a:xfrm>
            </p:grpSpPr>
            <p:sp>
              <p:nvSpPr>
                <p:cNvPr id="17615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16" name="Rectangle 11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0" name="Group 114"/>
              <p:cNvGrpSpPr>
                <a:grpSpLocks/>
              </p:cNvGrpSpPr>
              <p:nvPr/>
            </p:nvGrpSpPr>
            <p:grpSpPr bwMode="auto">
              <a:xfrm>
                <a:off x="2976" y="1824"/>
                <a:ext cx="384" cy="192"/>
                <a:chOff x="288" y="1824"/>
                <a:chExt cx="384" cy="192"/>
              </a:xfrm>
            </p:grpSpPr>
            <p:sp>
              <p:nvSpPr>
                <p:cNvPr id="17613" name="Rectangle 11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14" name="Rectangle 11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1" name="Group 117"/>
              <p:cNvGrpSpPr>
                <a:grpSpLocks/>
              </p:cNvGrpSpPr>
              <p:nvPr/>
            </p:nvGrpSpPr>
            <p:grpSpPr bwMode="auto">
              <a:xfrm>
                <a:off x="2976" y="2016"/>
                <a:ext cx="384" cy="192"/>
                <a:chOff x="288" y="1824"/>
                <a:chExt cx="384" cy="192"/>
              </a:xfrm>
            </p:grpSpPr>
            <p:sp>
              <p:nvSpPr>
                <p:cNvPr id="17611" name="Rectangle 11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12" name="Rectangle 11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2" name="Group 120"/>
              <p:cNvGrpSpPr>
                <a:grpSpLocks/>
              </p:cNvGrpSpPr>
              <p:nvPr/>
            </p:nvGrpSpPr>
            <p:grpSpPr bwMode="auto">
              <a:xfrm>
                <a:off x="3360" y="2208"/>
                <a:ext cx="384" cy="192"/>
                <a:chOff x="288" y="1824"/>
                <a:chExt cx="384" cy="192"/>
              </a:xfrm>
            </p:grpSpPr>
            <p:sp>
              <p:nvSpPr>
                <p:cNvPr id="1760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1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3" name="Group 123"/>
              <p:cNvGrpSpPr>
                <a:grpSpLocks/>
              </p:cNvGrpSpPr>
              <p:nvPr/>
            </p:nvGrpSpPr>
            <p:grpSpPr bwMode="auto">
              <a:xfrm>
                <a:off x="3360" y="2400"/>
                <a:ext cx="384" cy="192"/>
                <a:chOff x="288" y="1824"/>
                <a:chExt cx="384" cy="192"/>
              </a:xfrm>
            </p:grpSpPr>
            <p:sp>
              <p:nvSpPr>
                <p:cNvPr id="17607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08" name="Rectangle 12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4" name="Group 126"/>
              <p:cNvGrpSpPr>
                <a:grpSpLocks/>
              </p:cNvGrpSpPr>
              <p:nvPr/>
            </p:nvGrpSpPr>
            <p:grpSpPr bwMode="auto">
              <a:xfrm>
                <a:off x="3360" y="2592"/>
                <a:ext cx="384" cy="192"/>
                <a:chOff x="288" y="1824"/>
                <a:chExt cx="384" cy="192"/>
              </a:xfrm>
            </p:grpSpPr>
            <p:sp>
              <p:nvSpPr>
                <p:cNvPr id="17605" name="Rectangle 12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06" name="Rectangle 12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5" name="Group 129"/>
              <p:cNvGrpSpPr>
                <a:grpSpLocks/>
              </p:cNvGrpSpPr>
              <p:nvPr/>
            </p:nvGrpSpPr>
            <p:grpSpPr bwMode="auto">
              <a:xfrm>
                <a:off x="3360" y="2784"/>
                <a:ext cx="384" cy="192"/>
                <a:chOff x="288" y="1824"/>
                <a:chExt cx="384" cy="192"/>
              </a:xfrm>
            </p:grpSpPr>
            <p:sp>
              <p:nvSpPr>
                <p:cNvPr id="17603" name="Rectangle 13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04" name="Rectangle 13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6" name="Group 132"/>
              <p:cNvGrpSpPr>
                <a:grpSpLocks/>
              </p:cNvGrpSpPr>
              <p:nvPr/>
            </p:nvGrpSpPr>
            <p:grpSpPr bwMode="auto">
              <a:xfrm>
                <a:off x="3360" y="1824"/>
                <a:ext cx="384" cy="192"/>
                <a:chOff x="288" y="1824"/>
                <a:chExt cx="384" cy="192"/>
              </a:xfrm>
            </p:grpSpPr>
            <p:sp>
              <p:nvSpPr>
                <p:cNvPr id="17601" name="Rectangle 13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02" name="Rectangle 13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597" name="Group 135"/>
              <p:cNvGrpSpPr>
                <a:grpSpLocks/>
              </p:cNvGrpSpPr>
              <p:nvPr/>
            </p:nvGrpSpPr>
            <p:grpSpPr bwMode="auto">
              <a:xfrm>
                <a:off x="3360" y="2016"/>
                <a:ext cx="384" cy="192"/>
                <a:chOff x="288" y="1824"/>
                <a:chExt cx="384" cy="192"/>
              </a:xfrm>
            </p:grpSpPr>
            <p:sp>
              <p:nvSpPr>
                <p:cNvPr id="17599" name="Rectangle 13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7600" name="Rectangle 13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17598" name="Rectangle 138"/>
              <p:cNvSpPr>
                <a:spLocks noChangeArrowheads="1"/>
              </p:cNvSpPr>
              <p:nvPr/>
            </p:nvSpPr>
            <p:spPr bwMode="auto">
              <a:xfrm>
                <a:off x="3552" y="16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7552" name="Rectangle 139"/>
            <p:cNvSpPr>
              <a:spLocks noChangeArrowheads="1"/>
            </p:cNvSpPr>
            <p:nvPr/>
          </p:nvSpPr>
          <p:spPr bwMode="auto">
            <a:xfrm>
              <a:off x="3924" y="1938"/>
              <a:ext cx="630" cy="245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7415" name="Picture 279" descr="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2586038"/>
            <a:ext cx="1225550" cy="16335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4876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6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Families of the Periodic Table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443840"/>
            <a:ext cx="7848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p-block elements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Groups </a:t>
            </a:r>
            <a:r>
              <a:rPr lang="en-US" sz="2400" b="1" dirty="0">
                <a:solidFill>
                  <a:srgbClr val="FFFF00"/>
                </a:solidFill>
              </a:rPr>
              <a:t>13 (3A) –18 (8A): (Representative elements)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	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Includes</a:t>
            </a:r>
            <a:r>
              <a:rPr lang="en-US" sz="2000" dirty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Metalloids, nonmetals, </a:t>
            </a:r>
            <a:r>
              <a:rPr lang="en-US" sz="2000" dirty="0" smtClean="0">
                <a:solidFill>
                  <a:srgbClr val="FFFF00"/>
                </a:solidFill>
              </a:rPr>
              <a:t>metals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    ns</a:t>
            </a:r>
            <a:r>
              <a:rPr lang="en-US" sz="2000" baseline="30000" dirty="0" smtClean="0">
                <a:solidFill>
                  <a:srgbClr val="FFFF00"/>
                </a:solidFill>
              </a:rPr>
              <a:t>2 </a:t>
            </a:r>
            <a:r>
              <a:rPr lang="en-US" sz="2000" dirty="0">
                <a:solidFill>
                  <a:srgbClr val="FFFF00"/>
                </a:solidFill>
              </a:rPr>
              <a:t>np</a:t>
            </a:r>
            <a:r>
              <a:rPr lang="en-US" sz="2000" baseline="30000" dirty="0">
                <a:solidFill>
                  <a:srgbClr val="FFFF00"/>
                </a:solidFill>
              </a:rPr>
              <a:t>1-6</a:t>
            </a:r>
            <a:r>
              <a:rPr lang="en-US" sz="2000" dirty="0">
                <a:solidFill>
                  <a:srgbClr val="FFFF00"/>
                </a:solidFill>
              </a:rPr>
              <a:t>  (ex. 1s</a:t>
            </a:r>
            <a:r>
              <a:rPr lang="en-US" sz="20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2s</a:t>
            </a:r>
            <a:r>
              <a:rPr lang="en-US" sz="2000" baseline="30000" dirty="0">
                <a:solidFill>
                  <a:srgbClr val="FFFF00"/>
                </a:solidFill>
              </a:rPr>
              <a:t>2</a:t>
            </a:r>
            <a:r>
              <a:rPr lang="en-US" sz="2000" dirty="0">
                <a:solidFill>
                  <a:srgbClr val="FFFF00"/>
                </a:solidFill>
              </a:rPr>
              <a:t>2p</a:t>
            </a:r>
            <a:r>
              <a:rPr lang="en-US" sz="2000" baseline="30000" dirty="0">
                <a:solidFill>
                  <a:srgbClr val="FFFF00"/>
                </a:solidFill>
              </a:rPr>
              <a:t>6</a:t>
            </a:r>
            <a:r>
              <a:rPr lang="en-US" sz="2000" b="1" dirty="0">
                <a:solidFill>
                  <a:srgbClr val="FFFF00"/>
                </a:solidFill>
              </a:rPr>
              <a:t>3s</a:t>
            </a:r>
            <a:r>
              <a:rPr lang="en-US" sz="2000" b="1" baseline="30000" dirty="0">
                <a:solidFill>
                  <a:srgbClr val="FFFF00"/>
                </a:solidFill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3p</a:t>
            </a:r>
            <a:r>
              <a:rPr lang="en-US" sz="2000" b="1" baseline="30000" dirty="0">
                <a:solidFill>
                  <a:srgbClr val="FFFF00"/>
                </a:solidFill>
              </a:rPr>
              <a:t>4</a:t>
            </a:r>
            <a:r>
              <a:rPr lang="en-US" sz="20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753904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Families of the Periodic Table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0524" y="1600200"/>
            <a:ext cx="7026275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Group 17 (7A)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Halogens</a:t>
            </a:r>
          </a:p>
          <a:p>
            <a:pPr lvl="2"/>
            <a:r>
              <a:rPr lang="en-US" sz="2600" dirty="0" smtClean="0">
                <a:solidFill>
                  <a:srgbClr val="FFFF00"/>
                </a:solidFill>
              </a:rPr>
              <a:t>react </a:t>
            </a:r>
            <a:r>
              <a:rPr lang="en-US" sz="2600" dirty="0">
                <a:solidFill>
                  <a:srgbClr val="FFFF00"/>
                </a:solidFill>
              </a:rPr>
              <a:t>with most metals to form salt compounds</a:t>
            </a:r>
          </a:p>
          <a:p>
            <a:pPr lvl="2" eaLnBrk="1" hangingPunct="1"/>
            <a:r>
              <a:rPr lang="en-US" altLang="en-US" sz="2600" dirty="0" smtClean="0">
                <a:solidFill>
                  <a:srgbClr val="FFFF00"/>
                </a:solidFill>
              </a:rPr>
              <a:t>7 val. e</a:t>
            </a:r>
            <a:r>
              <a:rPr lang="en-US" altLang="en-US" sz="2600" baseline="30000" dirty="0" smtClean="0">
                <a:solidFill>
                  <a:srgbClr val="FFFF00"/>
                </a:solidFill>
              </a:rPr>
              <a:t>-</a:t>
            </a:r>
            <a:endParaRPr lang="en-US" altLang="en-US" sz="2600" dirty="0" smtClean="0">
              <a:solidFill>
                <a:srgbClr val="FFFF00"/>
              </a:solidFill>
            </a:endParaRPr>
          </a:p>
          <a:p>
            <a:pPr lvl="2" eaLnBrk="1" hangingPunct="1"/>
            <a:r>
              <a:rPr lang="en-US" altLang="en-US" sz="2600" dirty="0" smtClean="0">
                <a:solidFill>
                  <a:srgbClr val="FFFF00"/>
                </a:solidFill>
              </a:rPr>
              <a:t>Form –1 ions</a:t>
            </a:r>
          </a:p>
          <a:p>
            <a:pPr lvl="2" eaLnBrk="1" hangingPunct="1"/>
            <a:endParaRPr lang="en-US" altLang="en-US" sz="2600" dirty="0" smtClean="0">
              <a:solidFill>
                <a:srgbClr val="FFFF00"/>
              </a:solidFill>
            </a:endParaRPr>
          </a:p>
          <a:p>
            <a:r>
              <a:rPr lang="en-US" altLang="en-US" dirty="0">
                <a:solidFill>
                  <a:srgbClr val="FFFF00"/>
                </a:solidFill>
              </a:rPr>
              <a:t>Group </a:t>
            </a:r>
            <a:r>
              <a:rPr lang="en-US" altLang="en-US" dirty="0" smtClean="0">
                <a:solidFill>
                  <a:srgbClr val="FFFF00"/>
                </a:solidFill>
              </a:rPr>
              <a:t>18 (8A)</a:t>
            </a:r>
            <a:endParaRPr lang="en-US" altLang="en-US" dirty="0">
              <a:solidFill>
                <a:srgbClr val="FFFF00"/>
              </a:solidFill>
            </a:endParaRPr>
          </a:p>
          <a:p>
            <a:pPr lvl="1"/>
            <a:r>
              <a:rPr lang="en-US" u="sng" dirty="0" smtClean="0">
                <a:solidFill>
                  <a:srgbClr val="FFFF00"/>
                </a:solidFill>
                <a:hlinkClick r:id="rId2"/>
              </a:rPr>
              <a:t>Noble gases</a:t>
            </a:r>
            <a:endParaRPr lang="en-US" u="sng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sz="2600" dirty="0" smtClean="0">
                <a:solidFill>
                  <a:srgbClr val="FFFF00"/>
                </a:solidFill>
                <a:latin typeface="Yu Mincho"/>
                <a:ea typeface="Yu Mincho"/>
              </a:rPr>
              <a:t>•</a:t>
            </a:r>
            <a:r>
              <a:rPr lang="en-US" sz="2600" dirty="0" smtClean="0">
                <a:solidFill>
                  <a:srgbClr val="FFFF00"/>
                </a:solidFill>
              </a:rPr>
              <a:t>inert gases (not reactive) 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FFFF00"/>
                </a:solidFill>
                <a:latin typeface="Yu Mincho"/>
                <a:ea typeface="Yu Mincho"/>
              </a:rPr>
              <a:t>      •</a:t>
            </a:r>
            <a:r>
              <a:rPr lang="en-US" sz="2600" dirty="0" smtClean="0">
                <a:solidFill>
                  <a:srgbClr val="FFFF00"/>
                </a:solidFill>
              </a:rPr>
              <a:t>both s and p sublevels = full (8 electrons) </a:t>
            </a:r>
          </a:p>
          <a:p>
            <a:pPr marL="457200" lvl="1" indent="0">
              <a:buNone/>
            </a:pPr>
            <a:r>
              <a:rPr lang="en-US" altLang="en-US" sz="2600" dirty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     (</a:t>
            </a:r>
            <a:r>
              <a:rPr lang="en-US" altLang="en-US" sz="2600" dirty="0">
                <a:solidFill>
                  <a:srgbClr val="FFFF00"/>
                </a:solidFill>
              </a:rPr>
              <a:t>exc. He</a:t>
            </a:r>
            <a:r>
              <a:rPr lang="en-US" altLang="en-US" sz="2600" dirty="0" smtClean="0">
                <a:solidFill>
                  <a:srgbClr val="FFFF00"/>
                </a:solidFill>
              </a:rPr>
              <a:t>) </a:t>
            </a:r>
            <a:r>
              <a:rPr lang="en-US" dirty="0">
                <a:solidFill>
                  <a:srgbClr val="FFFF00"/>
                </a:solidFill>
              </a:rPr>
              <a:t>ns</a:t>
            </a:r>
            <a:r>
              <a:rPr lang="en-US" baseline="30000" dirty="0">
                <a:solidFill>
                  <a:srgbClr val="FFFF00"/>
                </a:solidFill>
              </a:rPr>
              <a:t>2 </a:t>
            </a:r>
            <a:r>
              <a:rPr lang="en-US" dirty="0" smtClean="0">
                <a:solidFill>
                  <a:srgbClr val="FFFF00"/>
                </a:solidFill>
              </a:rPr>
              <a:t>np</a:t>
            </a:r>
            <a:r>
              <a:rPr lang="en-US" baseline="30000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altLang="en-US" sz="2600" dirty="0">
              <a:solidFill>
                <a:srgbClr val="FFFF00"/>
              </a:solidFill>
            </a:endParaRPr>
          </a:p>
          <a:p>
            <a:pPr lvl="2"/>
            <a:r>
              <a:rPr lang="en-US" altLang="en-US" sz="2600" dirty="0">
                <a:solidFill>
                  <a:srgbClr val="FFFF00"/>
                </a:solidFill>
              </a:rPr>
              <a:t>Do not form </a:t>
            </a:r>
            <a:r>
              <a:rPr lang="en-US" altLang="en-US" sz="2600" dirty="0" smtClean="0">
                <a:solidFill>
                  <a:srgbClr val="FFFF00"/>
                </a:solidFill>
              </a:rPr>
              <a:t>ions</a:t>
            </a:r>
            <a:endParaRPr lang="en-US" altLang="en-US" sz="2600" dirty="0">
              <a:solidFill>
                <a:srgbClr val="FFFF00"/>
              </a:solidFill>
            </a:endParaRPr>
          </a:p>
          <a:p>
            <a:pPr lvl="2" eaLnBrk="1" hangingPunct="1"/>
            <a:endParaRPr lang="en-US" altLang="en-US" dirty="0">
              <a:solidFill>
                <a:srgbClr val="FFFF00"/>
              </a:solidFill>
            </a:endParaRPr>
          </a:p>
          <a:p>
            <a:pPr lvl="2" eaLnBrk="1" hangingPunct="1"/>
            <a:endParaRPr lang="en-US" altLang="en-US" dirty="0" smtClean="0">
              <a:solidFill>
                <a:srgbClr val="FFFF00"/>
              </a:solidFill>
            </a:endParaRPr>
          </a:p>
        </p:txBody>
      </p:sp>
      <p:grpSp>
        <p:nvGrpSpPr>
          <p:cNvPr id="19461" name="Group 276"/>
          <p:cNvGrpSpPr>
            <a:grpSpLocks/>
          </p:cNvGrpSpPr>
          <p:nvPr/>
        </p:nvGrpSpPr>
        <p:grpSpPr bwMode="auto">
          <a:xfrm>
            <a:off x="5939963" y="2711614"/>
            <a:ext cx="1809750" cy="728662"/>
            <a:chOff x="3795" y="2973"/>
            <a:chExt cx="1140" cy="459"/>
          </a:xfrm>
        </p:grpSpPr>
        <p:grpSp>
          <p:nvGrpSpPr>
            <p:cNvPr id="19464" name="Group 140"/>
            <p:cNvGrpSpPr>
              <a:grpSpLocks/>
            </p:cNvGrpSpPr>
            <p:nvPr/>
          </p:nvGrpSpPr>
          <p:grpSpPr bwMode="auto">
            <a:xfrm>
              <a:off x="3795" y="2973"/>
              <a:ext cx="1140" cy="459"/>
              <a:chOff x="288" y="1584"/>
              <a:chExt cx="3456" cy="1392"/>
            </a:xfrm>
          </p:grpSpPr>
          <p:sp>
            <p:nvSpPr>
              <p:cNvPr id="19466" name="Rectangle 141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19467" name="Group 142"/>
              <p:cNvGrpSpPr>
                <a:grpSpLocks/>
              </p:cNvGrpSpPr>
              <p:nvPr/>
            </p:nvGrpSpPr>
            <p:grpSpPr bwMode="auto">
              <a:xfrm>
                <a:off x="288" y="1824"/>
                <a:ext cx="384" cy="192"/>
                <a:chOff x="288" y="1824"/>
                <a:chExt cx="384" cy="192"/>
              </a:xfrm>
            </p:grpSpPr>
            <p:sp>
              <p:nvSpPr>
                <p:cNvPr id="19598" name="Rectangle 14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99" name="Rectangle 14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68" name="Group 145"/>
              <p:cNvGrpSpPr>
                <a:grpSpLocks/>
              </p:cNvGrpSpPr>
              <p:nvPr/>
            </p:nvGrpSpPr>
            <p:grpSpPr bwMode="auto">
              <a:xfrm>
                <a:off x="288" y="2016"/>
                <a:ext cx="384" cy="192"/>
                <a:chOff x="288" y="1824"/>
                <a:chExt cx="384" cy="192"/>
              </a:xfrm>
            </p:grpSpPr>
            <p:sp>
              <p:nvSpPr>
                <p:cNvPr id="19596" name="Rectangle 14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97" name="Rectangle 14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69" name="Group 148"/>
              <p:cNvGrpSpPr>
                <a:grpSpLocks/>
              </p:cNvGrpSpPr>
              <p:nvPr/>
            </p:nvGrpSpPr>
            <p:grpSpPr bwMode="auto">
              <a:xfrm>
                <a:off x="288" y="2208"/>
                <a:ext cx="384" cy="192"/>
                <a:chOff x="288" y="1824"/>
                <a:chExt cx="384" cy="192"/>
              </a:xfrm>
            </p:grpSpPr>
            <p:sp>
              <p:nvSpPr>
                <p:cNvPr id="19594" name="Rectangle 14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95" name="Rectangle 15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0" name="Group 151"/>
              <p:cNvGrpSpPr>
                <a:grpSpLocks/>
              </p:cNvGrpSpPr>
              <p:nvPr/>
            </p:nvGrpSpPr>
            <p:grpSpPr bwMode="auto">
              <a:xfrm>
                <a:off x="288" y="2400"/>
                <a:ext cx="384" cy="192"/>
                <a:chOff x="288" y="1824"/>
                <a:chExt cx="384" cy="192"/>
              </a:xfrm>
            </p:grpSpPr>
            <p:sp>
              <p:nvSpPr>
                <p:cNvPr id="19592" name="Rectangle 15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93" name="Rectangle 15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1" name="Group 154"/>
              <p:cNvGrpSpPr>
                <a:grpSpLocks/>
              </p:cNvGrpSpPr>
              <p:nvPr/>
            </p:nvGrpSpPr>
            <p:grpSpPr bwMode="auto">
              <a:xfrm>
                <a:off x="288" y="2592"/>
                <a:ext cx="384" cy="192"/>
                <a:chOff x="288" y="1824"/>
                <a:chExt cx="384" cy="192"/>
              </a:xfrm>
            </p:grpSpPr>
            <p:sp>
              <p:nvSpPr>
                <p:cNvPr id="19590" name="Rectangle 15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91" name="Rectangle 15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2" name="Group 157"/>
              <p:cNvGrpSpPr>
                <a:grpSpLocks/>
              </p:cNvGrpSpPr>
              <p:nvPr/>
            </p:nvGrpSpPr>
            <p:grpSpPr bwMode="auto">
              <a:xfrm>
                <a:off x="288" y="2784"/>
                <a:ext cx="384" cy="192"/>
                <a:chOff x="288" y="1824"/>
                <a:chExt cx="384" cy="192"/>
              </a:xfrm>
            </p:grpSpPr>
            <p:sp>
              <p:nvSpPr>
                <p:cNvPr id="19588" name="Rectangle 15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89" name="Rectangle 15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3" name="Group 160"/>
              <p:cNvGrpSpPr>
                <a:grpSpLocks/>
              </p:cNvGrpSpPr>
              <p:nvPr/>
            </p:nvGrpSpPr>
            <p:grpSpPr bwMode="auto">
              <a:xfrm>
                <a:off x="672" y="2208"/>
                <a:ext cx="384" cy="192"/>
                <a:chOff x="288" y="1824"/>
                <a:chExt cx="384" cy="192"/>
              </a:xfrm>
            </p:grpSpPr>
            <p:sp>
              <p:nvSpPr>
                <p:cNvPr id="19586" name="Rectangle 16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87" name="Rectangle 16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4" name="Group 163"/>
              <p:cNvGrpSpPr>
                <a:grpSpLocks/>
              </p:cNvGrpSpPr>
              <p:nvPr/>
            </p:nvGrpSpPr>
            <p:grpSpPr bwMode="auto">
              <a:xfrm>
                <a:off x="672" y="2400"/>
                <a:ext cx="384" cy="192"/>
                <a:chOff x="288" y="1824"/>
                <a:chExt cx="384" cy="192"/>
              </a:xfrm>
            </p:grpSpPr>
            <p:sp>
              <p:nvSpPr>
                <p:cNvPr id="19584" name="Rectangle 16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85" name="Rectangle 16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5" name="Group 166"/>
              <p:cNvGrpSpPr>
                <a:grpSpLocks/>
              </p:cNvGrpSpPr>
              <p:nvPr/>
            </p:nvGrpSpPr>
            <p:grpSpPr bwMode="auto">
              <a:xfrm>
                <a:off x="672" y="2592"/>
                <a:ext cx="384" cy="192"/>
                <a:chOff x="288" y="1824"/>
                <a:chExt cx="384" cy="192"/>
              </a:xfrm>
            </p:grpSpPr>
            <p:sp>
              <p:nvSpPr>
                <p:cNvPr id="19582" name="Rectangle 16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83" name="Rectangle 16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6" name="Group 169"/>
              <p:cNvGrpSpPr>
                <a:grpSpLocks/>
              </p:cNvGrpSpPr>
              <p:nvPr/>
            </p:nvGrpSpPr>
            <p:grpSpPr bwMode="auto">
              <a:xfrm>
                <a:off x="672" y="2784"/>
                <a:ext cx="384" cy="192"/>
                <a:chOff x="288" y="1824"/>
                <a:chExt cx="384" cy="192"/>
              </a:xfrm>
            </p:grpSpPr>
            <p:sp>
              <p:nvSpPr>
                <p:cNvPr id="19580" name="Rectangle 17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81" name="Rectangle 17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7" name="Group 172"/>
              <p:cNvGrpSpPr>
                <a:grpSpLocks/>
              </p:cNvGrpSpPr>
              <p:nvPr/>
            </p:nvGrpSpPr>
            <p:grpSpPr bwMode="auto">
              <a:xfrm>
                <a:off x="1056" y="2208"/>
                <a:ext cx="384" cy="192"/>
                <a:chOff x="288" y="1824"/>
                <a:chExt cx="384" cy="192"/>
              </a:xfrm>
            </p:grpSpPr>
            <p:sp>
              <p:nvSpPr>
                <p:cNvPr id="19578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79" name="Rectangle 17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8" name="Group 175"/>
              <p:cNvGrpSpPr>
                <a:grpSpLocks/>
              </p:cNvGrpSpPr>
              <p:nvPr/>
            </p:nvGrpSpPr>
            <p:grpSpPr bwMode="auto">
              <a:xfrm>
                <a:off x="1056" y="2400"/>
                <a:ext cx="384" cy="192"/>
                <a:chOff x="288" y="1824"/>
                <a:chExt cx="384" cy="192"/>
              </a:xfrm>
            </p:grpSpPr>
            <p:sp>
              <p:nvSpPr>
                <p:cNvPr id="19576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77" name="Rectangle 17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79" name="Group 178"/>
              <p:cNvGrpSpPr>
                <a:grpSpLocks/>
              </p:cNvGrpSpPr>
              <p:nvPr/>
            </p:nvGrpSpPr>
            <p:grpSpPr bwMode="auto">
              <a:xfrm>
                <a:off x="1056" y="2592"/>
                <a:ext cx="384" cy="192"/>
                <a:chOff x="288" y="1824"/>
                <a:chExt cx="384" cy="192"/>
              </a:xfrm>
            </p:grpSpPr>
            <p:sp>
              <p:nvSpPr>
                <p:cNvPr id="19574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75" name="Rectangle 18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0" name="Group 181"/>
              <p:cNvGrpSpPr>
                <a:grpSpLocks/>
              </p:cNvGrpSpPr>
              <p:nvPr/>
            </p:nvGrpSpPr>
            <p:grpSpPr bwMode="auto">
              <a:xfrm>
                <a:off x="1056" y="2784"/>
                <a:ext cx="384" cy="192"/>
                <a:chOff x="288" y="1824"/>
                <a:chExt cx="384" cy="192"/>
              </a:xfrm>
            </p:grpSpPr>
            <p:sp>
              <p:nvSpPr>
                <p:cNvPr id="19572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73" name="Rectangle 18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1" name="Group 184"/>
              <p:cNvGrpSpPr>
                <a:grpSpLocks/>
              </p:cNvGrpSpPr>
              <p:nvPr/>
            </p:nvGrpSpPr>
            <p:grpSpPr bwMode="auto">
              <a:xfrm>
                <a:off x="1440" y="2208"/>
                <a:ext cx="384" cy="192"/>
                <a:chOff x="288" y="1824"/>
                <a:chExt cx="384" cy="192"/>
              </a:xfrm>
            </p:grpSpPr>
            <p:sp>
              <p:nvSpPr>
                <p:cNvPr id="19570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71" name="Rectangle 18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2" name="Group 187"/>
              <p:cNvGrpSpPr>
                <a:grpSpLocks/>
              </p:cNvGrpSpPr>
              <p:nvPr/>
            </p:nvGrpSpPr>
            <p:grpSpPr bwMode="auto">
              <a:xfrm>
                <a:off x="1440" y="2400"/>
                <a:ext cx="384" cy="192"/>
                <a:chOff x="288" y="1824"/>
                <a:chExt cx="384" cy="192"/>
              </a:xfrm>
            </p:grpSpPr>
            <p:sp>
              <p:nvSpPr>
                <p:cNvPr id="19568" name="Rectangle 18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69" name="Rectangle 18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3" name="Group 190"/>
              <p:cNvGrpSpPr>
                <a:grpSpLocks/>
              </p:cNvGrpSpPr>
              <p:nvPr/>
            </p:nvGrpSpPr>
            <p:grpSpPr bwMode="auto">
              <a:xfrm>
                <a:off x="1440" y="2592"/>
                <a:ext cx="384" cy="192"/>
                <a:chOff x="288" y="1824"/>
                <a:chExt cx="384" cy="192"/>
              </a:xfrm>
            </p:grpSpPr>
            <p:sp>
              <p:nvSpPr>
                <p:cNvPr id="19566" name="Rectangle 19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67" name="Rectangle 19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4" name="Group 193"/>
              <p:cNvGrpSpPr>
                <a:grpSpLocks/>
              </p:cNvGrpSpPr>
              <p:nvPr/>
            </p:nvGrpSpPr>
            <p:grpSpPr bwMode="auto">
              <a:xfrm>
                <a:off x="1440" y="2784"/>
                <a:ext cx="384" cy="192"/>
                <a:chOff x="288" y="1824"/>
                <a:chExt cx="384" cy="192"/>
              </a:xfrm>
            </p:grpSpPr>
            <p:sp>
              <p:nvSpPr>
                <p:cNvPr id="19564" name="Rectangle 19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65" name="Rectangle 19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5" name="Group 196"/>
              <p:cNvGrpSpPr>
                <a:grpSpLocks/>
              </p:cNvGrpSpPr>
              <p:nvPr/>
            </p:nvGrpSpPr>
            <p:grpSpPr bwMode="auto">
              <a:xfrm>
                <a:off x="1824" y="2208"/>
                <a:ext cx="384" cy="192"/>
                <a:chOff x="288" y="1824"/>
                <a:chExt cx="384" cy="192"/>
              </a:xfrm>
            </p:grpSpPr>
            <p:sp>
              <p:nvSpPr>
                <p:cNvPr id="19562" name="Rectangle 19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63" name="Rectangle 19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6" name="Group 199"/>
              <p:cNvGrpSpPr>
                <a:grpSpLocks/>
              </p:cNvGrpSpPr>
              <p:nvPr/>
            </p:nvGrpSpPr>
            <p:grpSpPr bwMode="auto">
              <a:xfrm>
                <a:off x="1824" y="2400"/>
                <a:ext cx="384" cy="192"/>
                <a:chOff x="288" y="1824"/>
                <a:chExt cx="384" cy="192"/>
              </a:xfrm>
            </p:grpSpPr>
            <p:sp>
              <p:nvSpPr>
                <p:cNvPr id="19560" name="Rectangle 20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61" name="Rectangle 20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7" name="Group 202"/>
              <p:cNvGrpSpPr>
                <a:grpSpLocks/>
              </p:cNvGrpSpPr>
              <p:nvPr/>
            </p:nvGrpSpPr>
            <p:grpSpPr bwMode="auto">
              <a:xfrm>
                <a:off x="1824" y="2592"/>
                <a:ext cx="384" cy="192"/>
                <a:chOff x="288" y="1824"/>
                <a:chExt cx="384" cy="192"/>
              </a:xfrm>
            </p:grpSpPr>
            <p:sp>
              <p:nvSpPr>
                <p:cNvPr id="19558" name="Rectangle 20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59" name="Rectangle 20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8" name="Group 205"/>
              <p:cNvGrpSpPr>
                <a:grpSpLocks/>
              </p:cNvGrpSpPr>
              <p:nvPr/>
            </p:nvGrpSpPr>
            <p:grpSpPr bwMode="auto">
              <a:xfrm>
                <a:off x="1824" y="2784"/>
                <a:ext cx="384" cy="192"/>
                <a:chOff x="288" y="1824"/>
                <a:chExt cx="384" cy="192"/>
              </a:xfrm>
            </p:grpSpPr>
            <p:sp>
              <p:nvSpPr>
                <p:cNvPr id="19556" name="Rectangle 20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57" name="Rectangle 20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89" name="Group 208"/>
              <p:cNvGrpSpPr>
                <a:grpSpLocks/>
              </p:cNvGrpSpPr>
              <p:nvPr/>
            </p:nvGrpSpPr>
            <p:grpSpPr bwMode="auto">
              <a:xfrm>
                <a:off x="2208" y="2208"/>
                <a:ext cx="384" cy="192"/>
                <a:chOff x="288" y="1824"/>
                <a:chExt cx="384" cy="192"/>
              </a:xfrm>
            </p:grpSpPr>
            <p:sp>
              <p:nvSpPr>
                <p:cNvPr id="19554" name="Rectangle 20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55" name="Rectangle 21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0" name="Group 211"/>
              <p:cNvGrpSpPr>
                <a:grpSpLocks/>
              </p:cNvGrpSpPr>
              <p:nvPr/>
            </p:nvGrpSpPr>
            <p:grpSpPr bwMode="auto">
              <a:xfrm>
                <a:off x="2208" y="2400"/>
                <a:ext cx="384" cy="192"/>
                <a:chOff x="288" y="1824"/>
                <a:chExt cx="384" cy="192"/>
              </a:xfrm>
            </p:grpSpPr>
            <p:sp>
              <p:nvSpPr>
                <p:cNvPr id="19552" name="Rectangle 21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53" name="Rectangle 21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1" name="Group 214"/>
              <p:cNvGrpSpPr>
                <a:grpSpLocks/>
              </p:cNvGrpSpPr>
              <p:nvPr/>
            </p:nvGrpSpPr>
            <p:grpSpPr bwMode="auto">
              <a:xfrm>
                <a:off x="2208" y="2592"/>
                <a:ext cx="384" cy="192"/>
                <a:chOff x="288" y="1824"/>
                <a:chExt cx="384" cy="192"/>
              </a:xfrm>
            </p:grpSpPr>
            <p:sp>
              <p:nvSpPr>
                <p:cNvPr id="19550" name="Rectangle 21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51" name="Rectangle 21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2" name="Group 217"/>
              <p:cNvGrpSpPr>
                <a:grpSpLocks/>
              </p:cNvGrpSpPr>
              <p:nvPr/>
            </p:nvGrpSpPr>
            <p:grpSpPr bwMode="auto">
              <a:xfrm>
                <a:off x="2208" y="2784"/>
                <a:ext cx="384" cy="192"/>
                <a:chOff x="288" y="1824"/>
                <a:chExt cx="384" cy="192"/>
              </a:xfrm>
            </p:grpSpPr>
            <p:sp>
              <p:nvSpPr>
                <p:cNvPr id="19548" name="Rectangle 21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49" name="Rectangle 21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3" name="Group 220"/>
              <p:cNvGrpSpPr>
                <a:grpSpLocks/>
              </p:cNvGrpSpPr>
              <p:nvPr/>
            </p:nvGrpSpPr>
            <p:grpSpPr bwMode="auto">
              <a:xfrm>
                <a:off x="2592" y="2208"/>
                <a:ext cx="384" cy="192"/>
                <a:chOff x="288" y="1824"/>
                <a:chExt cx="384" cy="192"/>
              </a:xfrm>
            </p:grpSpPr>
            <p:sp>
              <p:nvSpPr>
                <p:cNvPr id="19546" name="Rectangle 22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47" name="Rectangle 22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4" name="Group 223"/>
              <p:cNvGrpSpPr>
                <a:grpSpLocks/>
              </p:cNvGrpSpPr>
              <p:nvPr/>
            </p:nvGrpSpPr>
            <p:grpSpPr bwMode="auto">
              <a:xfrm>
                <a:off x="2592" y="2400"/>
                <a:ext cx="384" cy="192"/>
                <a:chOff x="288" y="1824"/>
                <a:chExt cx="384" cy="192"/>
              </a:xfrm>
            </p:grpSpPr>
            <p:sp>
              <p:nvSpPr>
                <p:cNvPr id="19544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45" name="Rectangle 22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5" name="Group 226"/>
              <p:cNvGrpSpPr>
                <a:grpSpLocks/>
              </p:cNvGrpSpPr>
              <p:nvPr/>
            </p:nvGrpSpPr>
            <p:grpSpPr bwMode="auto">
              <a:xfrm>
                <a:off x="2592" y="2592"/>
                <a:ext cx="384" cy="192"/>
                <a:chOff x="288" y="1824"/>
                <a:chExt cx="384" cy="192"/>
              </a:xfrm>
            </p:grpSpPr>
            <p:sp>
              <p:nvSpPr>
                <p:cNvPr id="19542" name="Rectangle 22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43" name="Rectangle 22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6" name="Group 229"/>
              <p:cNvGrpSpPr>
                <a:grpSpLocks/>
              </p:cNvGrpSpPr>
              <p:nvPr/>
            </p:nvGrpSpPr>
            <p:grpSpPr bwMode="auto">
              <a:xfrm>
                <a:off x="2592" y="2784"/>
                <a:ext cx="384" cy="192"/>
                <a:chOff x="288" y="1824"/>
                <a:chExt cx="384" cy="192"/>
              </a:xfrm>
            </p:grpSpPr>
            <p:sp>
              <p:nvSpPr>
                <p:cNvPr id="19540" name="Rectangle 23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41" name="Rectangle 23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7" name="Group 232"/>
              <p:cNvGrpSpPr>
                <a:grpSpLocks/>
              </p:cNvGrpSpPr>
              <p:nvPr/>
            </p:nvGrpSpPr>
            <p:grpSpPr bwMode="auto">
              <a:xfrm>
                <a:off x="2592" y="1824"/>
                <a:ext cx="384" cy="192"/>
                <a:chOff x="288" y="1824"/>
                <a:chExt cx="384" cy="192"/>
              </a:xfrm>
            </p:grpSpPr>
            <p:sp>
              <p:nvSpPr>
                <p:cNvPr id="19538" name="Rectangle 23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39" name="Rectangle 23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8" name="Group 235"/>
              <p:cNvGrpSpPr>
                <a:grpSpLocks/>
              </p:cNvGrpSpPr>
              <p:nvPr/>
            </p:nvGrpSpPr>
            <p:grpSpPr bwMode="auto">
              <a:xfrm>
                <a:off x="2592" y="2016"/>
                <a:ext cx="384" cy="192"/>
                <a:chOff x="288" y="1824"/>
                <a:chExt cx="384" cy="192"/>
              </a:xfrm>
            </p:grpSpPr>
            <p:sp>
              <p:nvSpPr>
                <p:cNvPr id="19536" name="Rectangle 23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37" name="Rectangle 23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499" name="Group 238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92"/>
                <a:chOff x="288" y="1824"/>
                <a:chExt cx="384" cy="192"/>
              </a:xfrm>
            </p:grpSpPr>
            <p:sp>
              <p:nvSpPr>
                <p:cNvPr id="19534" name="Rectangle 23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35" name="Rectangle 24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0" name="Group 241"/>
              <p:cNvGrpSpPr>
                <a:grpSpLocks/>
              </p:cNvGrpSpPr>
              <p:nvPr/>
            </p:nvGrpSpPr>
            <p:grpSpPr bwMode="auto">
              <a:xfrm>
                <a:off x="2976" y="2400"/>
                <a:ext cx="384" cy="192"/>
                <a:chOff x="288" y="1824"/>
                <a:chExt cx="384" cy="192"/>
              </a:xfrm>
            </p:grpSpPr>
            <p:sp>
              <p:nvSpPr>
                <p:cNvPr id="19532" name="Rectangle 24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33" name="Rectangle 24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1" name="Group 244"/>
              <p:cNvGrpSpPr>
                <a:grpSpLocks/>
              </p:cNvGrpSpPr>
              <p:nvPr/>
            </p:nvGrpSpPr>
            <p:grpSpPr bwMode="auto">
              <a:xfrm>
                <a:off x="2976" y="2592"/>
                <a:ext cx="384" cy="192"/>
                <a:chOff x="288" y="1824"/>
                <a:chExt cx="384" cy="192"/>
              </a:xfrm>
            </p:grpSpPr>
            <p:sp>
              <p:nvSpPr>
                <p:cNvPr id="19530" name="Rectangle 24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31" name="Rectangle 24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2" name="Group 247"/>
              <p:cNvGrpSpPr>
                <a:grpSpLocks/>
              </p:cNvGrpSpPr>
              <p:nvPr/>
            </p:nvGrpSpPr>
            <p:grpSpPr bwMode="auto">
              <a:xfrm>
                <a:off x="2976" y="2784"/>
                <a:ext cx="384" cy="192"/>
                <a:chOff x="288" y="1824"/>
                <a:chExt cx="384" cy="192"/>
              </a:xfrm>
            </p:grpSpPr>
            <p:sp>
              <p:nvSpPr>
                <p:cNvPr id="19528" name="Rectangle 24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29" name="Rectangle 24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3" name="Group 250"/>
              <p:cNvGrpSpPr>
                <a:grpSpLocks/>
              </p:cNvGrpSpPr>
              <p:nvPr/>
            </p:nvGrpSpPr>
            <p:grpSpPr bwMode="auto">
              <a:xfrm>
                <a:off x="2976" y="1824"/>
                <a:ext cx="384" cy="192"/>
                <a:chOff x="288" y="1824"/>
                <a:chExt cx="384" cy="192"/>
              </a:xfrm>
            </p:grpSpPr>
            <p:sp>
              <p:nvSpPr>
                <p:cNvPr id="19526" name="Rectangle 25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27" name="Rectangle 25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4" name="Group 253"/>
              <p:cNvGrpSpPr>
                <a:grpSpLocks/>
              </p:cNvGrpSpPr>
              <p:nvPr/>
            </p:nvGrpSpPr>
            <p:grpSpPr bwMode="auto">
              <a:xfrm>
                <a:off x="2976" y="2016"/>
                <a:ext cx="384" cy="192"/>
                <a:chOff x="288" y="1824"/>
                <a:chExt cx="384" cy="192"/>
              </a:xfrm>
            </p:grpSpPr>
            <p:sp>
              <p:nvSpPr>
                <p:cNvPr id="19524" name="Rectangle 25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25" name="Rectangle 25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5" name="Group 256"/>
              <p:cNvGrpSpPr>
                <a:grpSpLocks/>
              </p:cNvGrpSpPr>
              <p:nvPr/>
            </p:nvGrpSpPr>
            <p:grpSpPr bwMode="auto">
              <a:xfrm>
                <a:off x="3360" y="2208"/>
                <a:ext cx="384" cy="192"/>
                <a:chOff x="288" y="1824"/>
                <a:chExt cx="384" cy="192"/>
              </a:xfrm>
            </p:grpSpPr>
            <p:sp>
              <p:nvSpPr>
                <p:cNvPr id="19522" name="Rectangle 25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23" name="Rectangle 25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6" name="Group 259"/>
              <p:cNvGrpSpPr>
                <a:grpSpLocks/>
              </p:cNvGrpSpPr>
              <p:nvPr/>
            </p:nvGrpSpPr>
            <p:grpSpPr bwMode="auto">
              <a:xfrm>
                <a:off x="3360" y="2400"/>
                <a:ext cx="384" cy="192"/>
                <a:chOff x="288" y="1824"/>
                <a:chExt cx="384" cy="192"/>
              </a:xfrm>
            </p:grpSpPr>
            <p:sp>
              <p:nvSpPr>
                <p:cNvPr id="19520" name="Rectangle 26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21" name="Rectangle 26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7" name="Group 262"/>
              <p:cNvGrpSpPr>
                <a:grpSpLocks/>
              </p:cNvGrpSpPr>
              <p:nvPr/>
            </p:nvGrpSpPr>
            <p:grpSpPr bwMode="auto">
              <a:xfrm>
                <a:off x="3360" y="2592"/>
                <a:ext cx="384" cy="192"/>
                <a:chOff x="288" y="1824"/>
                <a:chExt cx="384" cy="192"/>
              </a:xfrm>
            </p:grpSpPr>
            <p:sp>
              <p:nvSpPr>
                <p:cNvPr id="1951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19" name="Rectangle 26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8" name="Group 265"/>
              <p:cNvGrpSpPr>
                <a:grpSpLocks/>
              </p:cNvGrpSpPr>
              <p:nvPr/>
            </p:nvGrpSpPr>
            <p:grpSpPr bwMode="auto">
              <a:xfrm>
                <a:off x="3360" y="2784"/>
                <a:ext cx="384" cy="192"/>
                <a:chOff x="288" y="1824"/>
                <a:chExt cx="384" cy="192"/>
              </a:xfrm>
            </p:grpSpPr>
            <p:sp>
              <p:nvSpPr>
                <p:cNvPr id="19516" name="Rectangle 26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17" name="Rectangle 26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09" name="Group 268"/>
              <p:cNvGrpSpPr>
                <a:grpSpLocks/>
              </p:cNvGrpSpPr>
              <p:nvPr/>
            </p:nvGrpSpPr>
            <p:grpSpPr bwMode="auto">
              <a:xfrm>
                <a:off x="3360" y="1824"/>
                <a:ext cx="384" cy="192"/>
                <a:chOff x="288" y="1824"/>
                <a:chExt cx="384" cy="192"/>
              </a:xfrm>
            </p:grpSpPr>
            <p:sp>
              <p:nvSpPr>
                <p:cNvPr id="19514" name="Rectangle 26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15" name="Rectangle 27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510" name="Group 271"/>
              <p:cNvGrpSpPr>
                <a:grpSpLocks/>
              </p:cNvGrpSpPr>
              <p:nvPr/>
            </p:nvGrpSpPr>
            <p:grpSpPr bwMode="auto">
              <a:xfrm>
                <a:off x="3360" y="2016"/>
                <a:ext cx="384" cy="192"/>
                <a:chOff x="288" y="1824"/>
                <a:chExt cx="384" cy="192"/>
              </a:xfrm>
            </p:grpSpPr>
            <p:sp>
              <p:nvSpPr>
                <p:cNvPr id="19512" name="Rectangle 27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19513" name="Rectangle 27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19511" name="Rectangle 274"/>
              <p:cNvSpPr>
                <a:spLocks noChangeArrowheads="1"/>
              </p:cNvSpPr>
              <p:nvPr/>
            </p:nvSpPr>
            <p:spPr bwMode="auto">
              <a:xfrm>
                <a:off x="3552" y="16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9465" name="Rectangle 275"/>
            <p:cNvSpPr>
              <a:spLocks noChangeArrowheads="1"/>
            </p:cNvSpPr>
            <p:nvPr/>
          </p:nvSpPr>
          <p:spPr bwMode="auto">
            <a:xfrm>
              <a:off x="4803" y="3051"/>
              <a:ext cx="63" cy="38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9463" name="Picture 281" descr="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56452"/>
            <a:ext cx="1617662" cy="1212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1" name="Group 140"/>
          <p:cNvGrpSpPr>
            <a:grpSpLocks/>
          </p:cNvGrpSpPr>
          <p:nvPr/>
        </p:nvGrpSpPr>
        <p:grpSpPr bwMode="auto">
          <a:xfrm>
            <a:off x="6358236" y="5200650"/>
            <a:ext cx="1814513" cy="728662"/>
            <a:chOff x="3798" y="1725"/>
            <a:chExt cx="1143" cy="459"/>
          </a:xfrm>
        </p:grpSpPr>
        <p:grpSp>
          <p:nvGrpSpPr>
            <p:cNvPr id="282" name="Group 4"/>
            <p:cNvGrpSpPr>
              <a:grpSpLocks/>
            </p:cNvGrpSpPr>
            <p:nvPr/>
          </p:nvGrpSpPr>
          <p:grpSpPr bwMode="auto">
            <a:xfrm>
              <a:off x="3798" y="1725"/>
              <a:ext cx="1140" cy="459"/>
              <a:chOff x="288" y="1584"/>
              <a:chExt cx="3456" cy="1392"/>
            </a:xfrm>
          </p:grpSpPr>
          <p:sp>
            <p:nvSpPr>
              <p:cNvPr id="284" name="Rectangle 5"/>
              <p:cNvSpPr>
                <a:spLocks noChangeArrowheads="1"/>
              </p:cNvSpPr>
              <p:nvPr/>
            </p:nvSpPr>
            <p:spPr bwMode="auto">
              <a:xfrm>
                <a:off x="288" y="158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grpSp>
            <p:nvGrpSpPr>
              <p:cNvPr id="285" name="Group 6"/>
              <p:cNvGrpSpPr>
                <a:grpSpLocks/>
              </p:cNvGrpSpPr>
              <p:nvPr/>
            </p:nvGrpSpPr>
            <p:grpSpPr bwMode="auto">
              <a:xfrm>
                <a:off x="288" y="1824"/>
                <a:ext cx="384" cy="192"/>
                <a:chOff x="288" y="1824"/>
                <a:chExt cx="384" cy="192"/>
              </a:xfrm>
            </p:grpSpPr>
            <p:sp>
              <p:nvSpPr>
                <p:cNvPr id="416" name="Rectangle 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17" name="Rectangle 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86" name="Group 9"/>
              <p:cNvGrpSpPr>
                <a:grpSpLocks/>
              </p:cNvGrpSpPr>
              <p:nvPr/>
            </p:nvGrpSpPr>
            <p:grpSpPr bwMode="auto">
              <a:xfrm>
                <a:off x="288" y="2016"/>
                <a:ext cx="384" cy="192"/>
                <a:chOff x="288" y="1824"/>
                <a:chExt cx="384" cy="192"/>
              </a:xfrm>
            </p:grpSpPr>
            <p:sp>
              <p:nvSpPr>
                <p:cNvPr id="414" name="Rectangle 1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15" name="Rectangle 1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87" name="Group 12"/>
              <p:cNvGrpSpPr>
                <a:grpSpLocks/>
              </p:cNvGrpSpPr>
              <p:nvPr/>
            </p:nvGrpSpPr>
            <p:grpSpPr bwMode="auto">
              <a:xfrm>
                <a:off x="288" y="2208"/>
                <a:ext cx="384" cy="192"/>
                <a:chOff x="288" y="1824"/>
                <a:chExt cx="384" cy="192"/>
              </a:xfrm>
            </p:grpSpPr>
            <p:sp>
              <p:nvSpPr>
                <p:cNvPr id="412" name="Rectangle 1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13" name="Rectangle 1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88" name="Group 15"/>
              <p:cNvGrpSpPr>
                <a:grpSpLocks/>
              </p:cNvGrpSpPr>
              <p:nvPr/>
            </p:nvGrpSpPr>
            <p:grpSpPr bwMode="auto">
              <a:xfrm>
                <a:off x="288" y="2400"/>
                <a:ext cx="384" cy="192"/>
                <a:chOff x="288" y="1824"/>
                <a:chExt cx="384" cy="192"/>
              </a:xfrm>
            </p:grpSpPr>
            <p:sp>
              <p:nvSpPr>
                <p:cNvPr id="410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11" name="Rectangle 1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89" name="Group 18"/>
              <p:cNvGrpSpPr>
                <a:grpSpLocks/>
              </p:cNvGrpSpPr>
              <p:nvPr/>
            </p:nvGrpSpPr>
            <p:grpSpPr bwMode="auto">
              <a:xfrm>
                <a:off x="288" y="2592"/>
                <a:ext cx="384" cy="192"/>
                <a:chOff x="288" y="1824"/>
                <a:chExt cx="384" cy="192"/>
              </a:xfrm>
            </p:grpSpPr>
            <p:sp>
              <p:nvSpPr>
                <p:cNvPr id="408" name="Rectangle 1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09" name="Rectangle 2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0" name="Group 21"/>
              <p:cNvGrpSpPr>
                <a:grpSpLocks/>
              </p:cNvGrpSpPr>
              <p:nvPr/>
            </p:nvGrpSpPr>
            <p:grpSpPr bwMode="auto">
              <a:xfrm>
                <a:off x="288" y="2784"/>
                <a:ext cx="384" cy="192"/>
                <a:chOff x="288" y="1824"/>
                <a:chExt cx="384" cy="192"/>
              </a:xfrm>
            </p:grpSpPr>
            <p:sp>
              <p:nvSpPr>
                <p:cNvPr id="406" name="Rectangle 2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07" name="Rectangle 2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1" name="Group 24"/>
              <p:cNvGrpSpPr>
                <a:grpSpLocks/>
              </p:cNvGrpSpPr>
              <p:nvPr/>
            </p:nvGrpSpPr>
            <p:grpSpPr bwMode="auto">
              <a:xfrm>
                <a:off x="672" y="2208"/>
                <a:ext cx="384" cy="192"/>
                <a:chOff x="288" y="1824"/>
                <a:chExt cx="384" cy="192"/>
              </a:xfrm>
            </p:grpSpPr>
            <p:sp>
              <p:nvSpPr>
                <p:cNvPr id="404" name="Rectangle 2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05" name="Rectangle 2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2" name="Group 27"/>
              <p:cNvGrpSpPr>
                <a:grpSpLocks/>
              </p:cNvGrpSpPr>
              <p:nvPr/>
            </p:nvGrpSpPr>
            <p:grpSpPr bwMode="auto">
              <a:xfrm>
                <a:off x="672" y="2400"/>
                <a:ext cx="384" cy="192"/>
                <a:chOff x="288" y="1824"/>
                <a:chExt cx="384" cy="192"/>
              </a:xfrm>
            </p:grpSpPr>
            <p:sp>
              <p:nvSpPr>
                <p:cNvPr id="402" name="Rectangle 2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03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3" name="Group 30"/>
              <p:cNvGrpSpPr>
                <a:grpSpLocks/>
              </p:cNvGrpSpPr>
              <p:nvPr/>
            </p:nvGrpSpPr>
            <p:grpSpPr bwMode="auto">
              <a:xfrm>
                <a:off x="672" y="2592"/>
                <a:ext cx="384" cy="192"/>
                <a:chOff x="288" y="1824"/>
                <a:chExt cx="384" cy="192"/>
              </a:xfrm>
            </p:grpSpPr>
            <p:sp>
              <p:nvSpPr>
                <p:cNvPr id="400" name="Rectangle 3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401" name="Rectangle 3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4" name="Group 33"/>
              <p:cNvGrpSpPr>
                <a:grpSpLocks/>
              </p:cNvGrpSpPr>
              <p:nvPr/>
            </p:nvGrpSpPr>
            <p:grpSpPr bwMode="auto">
              <a:xfrm>
                <a:off x="672" y="2784"/>
                <a:ext cx="384" cy="192"/>
                <a:chOff x="288" y="1824"/>
                <a:chExt cx="384" cy="192"/>
              </a:xfrm>
            </p:grpSpPr>
            <p:sp>
              <p:nvSpPr>
                <p:cNvPr id="398" name="Rectangle 3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99" name="Rectangle 3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5" name="Group 36"/>
              <p:cNvGrpSpPr>
                <a:grpSpLocks/>
              </p:cNvGrpSpPr>
              <p:nvPr/>
            </p:nvGrpSpPr>
            <p:grpSpPr bwMode="auto">
              <a:xfrm>
                <a:off x="1056" y="2208"/>
                <a:ext cx="384" cy="192"/>
                <a:chOff x="288" y="1824"/>
                <a:chExt cx="384" cy="192"/>
              </a:xfrm>
            </p:grpSpPr>
            <p:sp>
              <p:nvSpPr>
                <p:cNvPr id="396" name="Rectangle 3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97" name="Rectangle 3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6" name="Group 39"/>
              <p:cNvGrpSpPr>
                <a:grpSpLocks/>
              </p:cNvGrpSpPr>
              <p:nvPr/>
            </p:nvGrpSpPr>
            <p:grpSpPr bwMode="auto">
              <a:xfrm>
                <a:off x="1056" y="2400"/>
                <a:ext cx="384" cy="192"/>
                <a:chOff x="288" y="1824"/>
                <a:chExt cx="384" cy="192"/>
              </a:xfrm>
            </p:grpSpPr>
            <p:sp>
              <p:nvSpPr>
                <p:cNvPr id="394" name="Rectangle 4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95" name="Rectangle 4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7" name="Group 42"/>
              <p:cNvGrpSpPr>
                <a:grpSpLocks/>
              </p:cNvGrpSpPr>
              <p:nvPr/>
            </p:nvGrpSpPr>
            <p:grpSpPr bwMode="auto">
              <a:xfrm>
                <a:off x="1056" y="2592"/>
                <a:ext cx="384" cy="192"/>
                <a:chOff x="288" y="1824"/>
                <a:chExt cx="384" cy="192"/>
              </a:xfrm>
            </p:grpSpPr>
            <p:sp>
              <p:nvSpPr>
                <p:cNvPr id="392" name="Rectangle 4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93" name="Rectangle 4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8" name="Group 45"/>
              <p:cNvGrpSpPr>
                <a:grpSpLocks/>
              </p:cNvGrpSpPr>
              <p:nvPr/>
            </p:nvGrpSpPr>
            <p:grpSpPr bwMode="auto">
              <a:xfrm>
                <a:off x="1056" y="2784"/>
                <a:ext cx="384" cy="192"/>
                <a:chOff x="288" y="1824"/>
                <a:chExt cx="384" cy="192"/>
              </a:xfrm>
            </p:grpSpPr>
            <p:sp>
              <p:nvSpPr>
                <p:cNvPr id="390" name="Rectangle 4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91" name="Rectangle 4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9" name="Group 48"/>
              <p:cNvGrpSpPr>
                <a:grpSpLocks/>
              </p:cNvGrpSpPr>
              <p:nvPr/>
            </p:nvGrpSpPr>
            <p:grpSpPr bwMode="auto">
              <a:xfrm>
                <a:off x="1440" y="2208"/>
                <a:ext cx="384" cy="192"/>
                <a:chOff x="288" y="1824"/>
                <a:chExt cx="384" cy="192"/>
              </a:xfrm>
            </p:grpSpPr>
            <p:sp>
              <p:nvSpPr>
                <p:cNvPr id="388" name="Rectangle 4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89" name="Rectangle 5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0" name="Group 51"/>
              <p:cNvGrpSpPr>
                <a:grpSpLocks/>
              </p:cNvGrpSpPr>
              <p:nvPr/>
            </p:nvGrpSpPr>
            <p:grpSpPr bwMode="auto">
              <a:xfrm>
                <a:off x="1440" y="2400"/>
                <a:ext cx="384" cy="192"/>
                <a:chOff x="288" y="1824"/>
                <a:chExt cx="384" cy="192"/>
              </a:xfrm>
            </p:grpSpPr>
            <p:sp>
              <p:nvSpPr>
                <p:cNvPr id="386" name="Rectangle 5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87" name="Rectangle 5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1" name="Group 54"/>
              <p:cNvGrpSpPr>
                <a:grpSpLocks/>
              </p:cNvGrpSpPr>
              <p:nvPr/>
            </p:nvGrpSpPr>
            <p:grpSpPr bwMode="auto">
              <a:xfrm>
                <a:off x="1440" y="2592"/>
                <a:ext cx="384" cy="192"/>
                <a:chOff x="288" y="1824"/>
                <a:chExt cx="384" cy="192"/>
              </a:xfrm>
            </p:grpSpPr>
            <p:sp>
              <p:nvSpPr>
                <p:cNvPr id="384" name="Rectangle 5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85" name="Rectangle 5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2" name="Group 57"/>
              <p:cNvGrpSpPr>
                <a:grpSpLocks/>
              </p:cNvGrpSpPr>
              <p:nvPr/>
            </p:nvGrpSpPr>
            <p:grpSpPr bwMode="auto">
              <a:xfrm>
                <a:off x="1440" y="2784"/>
                <a:ext cx="384" cy="192"/>
                <a:chOff x="288" y="1824"/>
                <a:chExt cx="384" cy="192"/>
              </a:xfrm>
            </p:grpSpPr>
            <p:sp>
              <p:nvSpPr>
                <p:cNvPr id="382" name="Rectangle 5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83" name="Rectangle 5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3" name="Group 60"/>
              <p:cNvGrpSpPr>
                <a:grpSpLocks/>
              </p:cNvGrpSpPr>
              <p:nvPr/>
            </p:nvGrpSpPr>
            <p:grpSpPr bwMode="auto">
              <a:xfrm>
                <a:off x="1824" y="2208"/>
                <a:ext cx="384" cy="192"/>
                <a:chOff x="288" y="1824"/>
                <a:chExt cx="384" cy="192"/>
              </a:xfrm>
            </p:grpSpPr>
            <p:sp>
              <p:nvSpPr>
                <p:cNvPr id="380" name="Rectangle 6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81" name="Rectangle 6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4" name="Group 63"/>
              <p:cNvGrpSpPr>
                <a:grpSpLocks/>
              </p:cNvGrpSpPr>
              <p:nvPr/>
            </p:nvGrpSpPr>
            <p:grpSpPr bwMode="auto">
              <a:xfrm>
                <a:off x="1824" y="2400"/>
                <a:ext cx="384" cy="192"/>
                <a:chOff x="288" y="1824"/>
                <a:chExt cx="384" cy="192"/>
              </a:xfrm>
            </p:grpSpPr>
            <p:sp>
              <p:nvSpPr>
                <p:cNvPr id="378" name="Rectangle 6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79" name="Rectangle 6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5" name="Group 66"/>
              <p:cNvGrpSpPr>
                <a:grpSpLocks/>
              </p:cNvGrpSpPr>
              <p:nvPr/>
            </p:nvGrpSpPr>
            <p:grpSpPr bwMode="auto">
              <a:xfrm>
                <a:off x="1824" y="2592"/>
                <a:ext cx="384" cy="192"/>
                <a:chOff x="288" y="1824"/>
                <a:chExt cx="384" cy="192"/>
              </a:xfrm>
            </p:grpSpPr>
            <p:sp>
              <p:nvSpPr>
                <p:cNvPr id="376" name="Rectangle 6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77" name="Rectangle 6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6" name="Group 69"/>
              <p:cNvGrpSpPr>
                <a:grpSpLocks/>
              </p:cNvGrpSpPr>
              <p:nvPr/>
            </p:nvGrpSpPr>
            <p:grpSpPr bwMode="auto">
              <a:xfrm>
                <a:off x="1824" y="2784"/>
                <a:ext cx="384" cy="192"/>
                <a:chOff x="288" y="1824"/>
                <a:chExt cx="384" cy="192"/>
              </a:xfrm>
            </p:grpSpPr>
            <p:sp>
              <p:nvSpPr>
                <p:cNvPr id="374" name="Rectangle 7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75" name="Rectangle 7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7" name="Group 72"/>
              <p:cNvGrpSpPr>
                <a:grpSpLocks/>
              </p:cNvGrpSpPr>
              <p:nvPr/>
            </p:nvGrpSpPr>
            <p:grpSpPr bwMode="auto">
              <a:xfrm>
                <a:off x="2208" y="2208"/>
                <a:ext cx="384" cy="192"/>
                <a:chOff x="288" y="1824"/>
                <a:chExt cx="384" cy="192"/>
              </a:xfrm>
            </p:grpSpPr>
            <p:sp>
              <p:nvSpPr>
                <p:cNvPr id="372" name="Rectangle 7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73" name="Rectangle 7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8" name="Group 75"/>
              <p:cNvGrpSpPr>
                <a:grpSpLocks/>
              </p:cNvGrpSpPr>
              <p:nvPr/>
            </p:nvGrpSpPr>
            <p:grpSpPr bwMode="auto">
              <a:xfrm>
                <a:off x="2208" y="2400"/>
                <a:ext cx="384" cy="192"/>
                <a:chOff x="288" y="1824"/>
                <a:chExt cx="384" cy="192"/>
              </a:xfrm>
            </p:grpSpPr>
            <p:sp>
              <p:nvSpPr>
                <p:cNvPr id="370" name="Rectangle 7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71" name="Rectangle 7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09" name="Group 78"/>
              <p:cNvGrpSpPr>
                <a:grpSpLocks/>
              </p:cNvGrpSpPr>
              <p:nvPr/>
            </p:nvGrpSpPr>
            <p:grpSpPr bwMode="auto">
              <a:xfrm>
                <a:off x="2208" y="2592"/>
                <a:ext cx="384" cy="192"/>
                <a:chOff x="288" y="1824"/>
                <a:chExt cx="384" cy="192"/>
              </a:xfrm>
            </p:grpSpPr>
            <p:sp>
              <p:nvSpPr>
                <p:cNvPr id="368" name="Rectangle 7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69" name="Rectangle 8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0" name="Group 81"/>
              <p:cNvGrpSpPr>
                <a:grpSpLocks/>
              </p:cNvGrpSpPr>
              <p:nvPr/>
            </p:nvGrpSpPr>
            <p:grpSpPr bwMode="auto">
              <a:xfrm>
                <a:off x="2208" y="2784"/>
                <a:ext cx="384" cy="192"/>
                <a:chOff x="288" y="1824"/>
                <a:chExt cx="384" cy="192"/>
              </a:xfrm>
            </p:grpSpPr>
            <p:sp>
              <p:nvSpPr>
                <p:cNvPr id="366" name="Rectangle 8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67" name="Rectangle 8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1" name="Group 84"/>
              <p:cNvGrpSpPr>
                <a:grpSpLocks/>
              </p:cNvGrpSpPr>
              <p:nvPr/>
            </p:nvGrpSpPr>
            <p:grpSpPr bwMode="auto">
              <a:xfrm>
                <a:off x="2592" y="2208"/>
                <a:ext cx="384" cy="192"/>
                <a:chOff x="288" y="1824"/>
                <a:chExt cx="384" cy="192"/>
              </a:xfrm>
            </p:grpSpPr>
            <p:sp>
              <p:nvSpPr>
                <p:cNvPr id="364" name="Rectangle 8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65" name="Rectangle 8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2" name="Group 87"/>
              <p:cNvGrpSpPr>
                <a:grpSpLocks/>
              </p:cNvGrpSpPr>
              <p:nvPr/>
            </p:nvGrpSpPr>
            <p:grpSpPr bwMode="auto">
              <a:xfrm>
                <a:off x="2592" y="2400"/>
                <a:ext cx="384" cy="192"/>
                <a:chOff x="288" y="1824"/>
                <a:chExt cx="384" cy="192"/>
              </a:xfrm>
            </p:grpSpPr>
            <p:sp>
              <p:nvSpPr>
                <p:cNvPr id="362" name="Rectangle 8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63" name="Rectangle 8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3" name="Group 90"/>
              <p:cNvGrpSpPr>
                <a:grpSpLocks/>
              </p:cNvGrpSpPr>
              <p:nvPr/>
            </p:nvGrpSpPr>
            <p:grpSpPr bwMode="auto">
              <a:xfrm>
                <a:off x="2592" y="2592"/>
                <a:ext cx="384" cy="192"/>
                <a:chOff x="288" y="1824"/>
                <a:chExt cx="384" cy="192"/>
              </a:xfrm>
            </p:grpSpPr>
            <p:sp>
              <p:nvSpPr>
                <p:cNvPr id="360" name="Rectangle 9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61" name="Rectangle 9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4" name="Group 93"/>
              <p:cNvGrpSpPr>
                <a:grpSpLocks/>
              </p:cNvGrpSpPr>
              <p:nvPr/>
            </p:nvGrpSpPr>
            <p:grpSpPr bwMode="auto">
              <a:xfrm>
                <a:off x="2592" y="2784"/>
                <a:ext cx="384" cy="192"/>
                <a:chOff x="288" y="1824"/>
                <a:chExt cx="384" cy="192"/>
              </a:xfrm>
            </p:grpSpPr>
            <p:sp>
              <p:nvSpPr>
                <p:cNvPr id="358" name="Rectangle 9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59" name="Rectangle 9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5" name="Group 96"/>
              <p:cNvGrpSpPr>
                <a:grpSpLocks/>
              </p:cNvGrpSpPr>
              <p:nvPr/>
            </p:nvGrpSpPr>
            <p:grpSpPr bwMode="auto">
              <a:xfrm>
                <a:off x="2592" y="1824"/>
                <a:ext cx="384" cy="192"/>
                <a:chOff x="288" y="1824"/>
                <a:chExt cx="384" cy="192"/>
              </a:xfrm>
            </p:grpSpPr>
            <p:sp>
              <p:nvSpPr>
                <p:cNvPr id="356" name="Rectangle 9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57" name="Rectangle 9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6" name="Group 99"/>
              <p:cNvGrpSpPr>
                <a:grpSpLocks/>
              </p:cNvGrpSpPr>
              <p:nvPr/>
            </p:nvGrpSpPr>
            <p:grpSpPr bwMode="auto">
              <a:xfrm>
                <a:off x="2592" y="2016"/>
                <a:ext cx="384" cy="192"/>
                <a:chOff x="288" y="1824"/>
                <a:chExt cx="384" cy="192"/>
              </a:xfrm>
            </p:grpSpPr>
            <p:sp>
              <p:nvSpPr>
                <p:cNvPr id="35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55" name="Rectangle 10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7" name="Group 102"/>
              <p:cNvGrpSpPr>
                <a:grpSpLocks/>
              </p:cNvGrpSpPr>
              <p:nvPr/>
            </p:nvGrpSpPr>
            <p:grpSpPr bwMode="auto">
              <a:xfrm>
                <a:off x="2976" y="2208"/>
                <a:ext cx="384" cy="192"/>
                <a:chOff x="288" y="1824"/>
                <a:chExt cx="384" cy="192"/>
              </a:xfrm>
            </p:grpSpPr>
            <p:sp>
              <p:nvSpPr>
                <p:cNvPr id="3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53" name="Rectangle 10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8" name="Group 105"/>
              <p:cNvGrpSpPr>
                <a:grpSpLocks/>
              </p:cNvGrpSpPr>
              <p:nvPr/>
            </p:nvGrpSpPr>
            <p:grpSpPr bwMode="auto">
              <a:xfrm>
                <a:off x="2976" y="2400"/>
                <a:ext cx="384" cy="192"/>
                <a:chOff x="288" y="1824"/>
                <a:chExt cx="384" cy="192"/>
              </a:xfrm>
            </p:grpSpPr>
            <p:sp>
              <p:nvSpPr>
                <p:cNvPr id="35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51" name="Rectangle 10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19" name="Group 108"/>
              <p:cNvGrpSpPr>
                <a:grpSpLocks/>
              </p:cNvGrpSpPr>
              <p:nvPr/>
            </p:nvGrpSpPr>
            <p:grpSpPr bwMode="auto">
              <a:xfrm>
                <a:off x="2976" y="2592"/>
                <a:ext cx="384" cy="192"/>
                <a:chOff x="288" y="1824"/>
                <a:chExt cx="384" cy="192"/>
              </a:xfrm>
            </p:grpSpPr>
            <p:sp>
              <p:nvSpPr>
                <p:cNvPr id="348" name="Rectangle 109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49" name="Rectangle 110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0" name="Group 111"/>
              <p:cNvGrpSpPr>
                <a:grpSpLocks/>
              </p:cNvGrpSpPr>
              <p:nvPr/>
            </p:nvGrpSpPr>
            <p:grpSpPr bwMode="auto">
              <a:xfrm>
                <a:off x="2976" y="2784"/>
                <a:ext cx="384" cy="192"/>
                <a:chOff x="288" y="1824"/>
                <a:chExt cx="384" cy="192"/>
              </a:xfrm>
            </p:grpSpPr>
            <p:sp>
              <p:nvSpPr>
                <p:cNvPr id="346" name="Rectangle 112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47" name="Rectangle 113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1" name="Group 114"/>
              <p:cNvGrpSpPr>
                <a:grpSpLocks/>
              </p:cNvGrpSpPr>
              <p:nvPr/>
            </p:nvGrpSpPr>
            <p:grpSpPr bwMode="auto">
              <a:xfrm>
                <a:off x="2976" y="1824"/>
                <a:ext cx="384" cy="192"/>
                <a:chOff x="288" y="1824"/>
                <a:chExt cx="384" cy="192"/>
              </a:xfrm>
            </p:grpSpPr>
            <p:sp>
              <p:nvSpPr>
                <p:cNvPr id="344" name="Rectangle 115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2" name="Group 117"/>
              <p:cNvGrpSpPr>
                <a:grpSpLocks/>
              </p:cNvGrpSpPr>
              <p:nvPr/>
            </p:nvGrpSpPr>
            <p:grpSpPr bwMode="auto">
              <a:xfrm>
                <a:off x="2976" y="2016"/>
                <a:ext cx="384" cy="192"/>
                <a:chOff x="288" y="1824"/>
                <a:chExt cx="384" cy="192"/>
              </a:xfrm>
            </p:grpSpPr>
            <p:sp>
              <p:nvSpPr>
                <p:cNvPr id="3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3" name="Group 120"/>
              <p:cNvGrpSpPr>
                <a:grpSpLocks/>
              </p:cNvGrpSpPr>
              <p:nvPr/>
            </p:nvGrpSpPr>
            <p:grpSpPr bwMode="auto">
              <a:xfrm>
                <a:off x="3360" y="2208"/>
                <a:ext cx="384" cy="192"/>
                <a:chOff x="288" y="1824"/>
                <a:chExt cx="384" cy="192"/>
              </a:xfrm>
            </p:grpSpPr>
            <p:sp>
              <p:nvSpPr>
                <p:cNvPr id="340" name="Rectangle 121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41" name="Rectangle 122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4" name="Group 123"/>
              <p:cNvGrpSpPr>
                <a:grpSpLocks/>
              </p:cNvGrpSpPr>
              <p:nvPr/>
            </p:nvGrpSpPr>
            <p:grpSpPr bwMode="auto">
              <a:xfrm>
                <a:off x="3360" y="2400"/>
                <a:ext cx="384" cy="192"/>
                <a:chOff x="288" y="1824"/>
                <a:chExt cx="384" cy="192"/>
              </a:xfrm>
            </p:grpSpPr>
            <p:sp>
              <p:nvSpPr>
                <p:cNvPr id="33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39" name="Rectangle 125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5" name="Group 126"/>
              <p:cNvGrpSpPr>
                <a:grpSpLocks/>
              </p:cNvGrpSpPr>
              <p:nvPr/>
            </p:nvGrpSpPr>
            <p:grpSpPr bwMode="auto">
              <a:xfrm>
                <a:off x="3360" y="2592"/>
                <a:ext cx="384" cy="192"/>
                <a:chOff x="288" y="1824"/>
                <a:chExt cx="384" cy="192"/>
              </a:xfrm>
            </p:grpSpPr>
            <p:sp>
              <p:nvSpPr>
                <p:cNvPr id="336" name="Rectangle 127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37" name="Rectangle 128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6" name="Group 129"/>
              <p:cNvGrpSpPr>
                <a:grpSpLocks/>
              </p:cNvGrpSpPr>
              <p:nvPr/>
            </p:nvGrpSpPr>
            <p:grpSpPr bwMode="auto">
              <a:xfrm>
                <a:off x="3360" y="2784"/>
                <a:ext cx="384" cy="192"/>
                <a:chOff x="288" y="1824"/>
                <a:chExt cx="384" cy="192"/>
              </a:xfrm>
            </p:grpSpPr>
            <p:sp>
              <p:nvSpPr>
                <p:cNvPr id="334" name="Rectangle 130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7" name="Group 132"/>
              <p:cNvGrpSpPr>
                <a:grpSpLocks/>
              </p:cNvGrpSpPr>
              <p:nvPr/>
            </p:nvGrpSpPr>
            <p:grpSpPr bwMode="auto">
              <a:xfrm>
                <a:off x="3360" y="1824"/>
                <a:ext cx="384" cy="192"/>
                <a:chOff x="288" y="1824"/>
                <a:chExt cx="384" cy="192"/>
              </a:xfrm>
            </p:grpSpPr>
            <p:sp>
              <p:nvSpPr>
                <p:cNvPr id="332" name="Rectangle 133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33" name="Rectangle 134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328" name="Group 135"/>
              <p:cNvGrpSpPr>
                <a:grpSpLocks/>
              </p:cNvGrpSpPr>
              <p:nvPr/>
            </p:nvGrpSpPr>
            <p:grpSpPr bwMode="auto">
              <a:xfrm>
                <a:off x="3360" y="2016"/>
                <a:ext cx="384" cy="192"/>
                <a:chOff x="288" y="1824"/>
                <a:chExt cx="384" cy="192"/>
              </a:xfrm>
            </p:grpSpPr>
            <p:sp>
              <p:nvSpPr>
                <p:cNvPr id="330" name="Rectangle 136"/>
                <p:cNvSpPr>
                  <a:spLocks noChangeArrowheads="1"/>
                </p:cNvSpPr>
                <p:nvPr/>
              </p:nvSpPr>
              <p:spPr bwMode="auto">
                <a:xfrm>
                  <a:off x="288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  <p:sp>
              <p:nvSpPr>
                <p:cNvPr id="331" name="Rectangle 137"/>
                <p:cNvSpPr>
                  <a:spLocks noChangeArrowheads="1"/>
                </p:cNvSpPr>
                <p:nvPr/>
              </p:nvSpPr>
              <p:spPr bwMode="auto">
                <a:xfrm>
                  <a:off x="480" y="1824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altLang="en-US"/>
                </a:p>
              </p:txBody>
            </p:sp>
          </p:grpSp>
          <p:sp>
            <p:nvSpPr>
              <p:cNvPr id="329" name="Rectangle 138"/>
              <p:cNvSpPr>
                <a:spLocks noChangeArrowheads="1"/>
              </p:cNvSpPr>
              <p:nvPr/>
            </p:nvSpPr>
            <p:spPr bwMode="auto">
              <a:xfrm>
                <a:off x="3552" y="1632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283" name="Rectangle 139"/>
            <p:cNvSpPr>
              <a:spLocks noChangeArrowheads="1"/>
            </p:cNvSpPr>
            <p:nvPr/>
          </p:nvSpPr>
          <p:spPr bwMode="auto">
            <a:xfrm>
              <a:off x="4878" y="1740"/>
              <a:ext cx="63" cy="443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418" name="Picture 141" descr="neon symbol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2"/>
            <a:ext cx="3429000" cy="685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665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Families </a:t>
            </a:r>
            <a:r>
              <a:rPr lang="en-US" altLang="en-US" dirty="0">
                <a:solidFill>
                  <a:schemeClr val="bg1"/>
                </a:solidFill>
              </a:rPr>
              <a:t>of the Periodic </a:t>
            </a:r>
            <a:r>
              <a:rPr lang="en-US" altLang="en-US" dirty="0" smtClean="0">
                <a:solidFill>
                  <a:schemeClr val="bg1"/>
                </a:solidFill>
              </a:rPr>
              <a:t>Table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Main Group Elements</a:t>
            </a:r>
            <a:endParaRPr lang="en-US" dirty="0"/>
          </a:p>
        </p:txBody>
      </p:sp>
      <p:pic>
        <p:nvPicPr>
          <p:cNvPr id="4" name="Picture 2" descr="C:\Users\kgray\Pictures\main grou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876190" cy="35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820375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s and p block </a:t>
            </a:r>
            <a:r>
              <a:rPr lang="en-US" b="1" dirty="0">
                <a:solidFill>
                  <a:srgbClr val="FFFF00"/>
                </a:solidFill>
              </a:rPr>
              <a:t>elements:</a:t>
            </a:r>
          </a:p>
          <a:p>
            <a:r>
              <a:rPr lang="en-US" b="1" dirty="0">
                <a:solidFill>
                  <a:srgbClr val="FFFF00"/>
                </a:solidFill>
              </a:rPr>
              <a:t>Groups </a:t>
            </a:r>
            <a:r>
              <a:rPr lang="en-US" b="1" dirty="0" smtClean="0">
                <a:solidFill>
                  <a:srgbClr val="FFFF00"/>
                </a:solidFill>
              </a:rPr>
              <a:t>1–2, 13-18: </a:t>
            </a:r>
            <a:r>
              <a:rPr lang="en-US" b="1" dirty="0">
                <a:solidFill>
                  <a:srgbClr val="FFFF00"/>
                </a:solidFill>
              </a:rPr>
              <a:t>(Representative elements)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601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040271">
            <a:off x="1204468" y="3284259"/>
            <a:ext cx="6436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PATTERNS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7" name="Picture 1" descr="C:\Users\Joshua\AppData\Local\Microsoft\Windows\Temporary Internet Files\Content.IE5\PMNDRPUE\MP900401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848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t2.gstatic.com/images?q=tbn:ANd9GcTEWIdR83lq6d2kJFUbxrloyc0XPxLxo4APO_n2Zf0dMWcDW3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475130" cy="348691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Hennig</a:t>
            </a:r>
            <a:r>
              <a:rPr lang="en-US" dirty="0" smtClean="0">
                <a:solidFill>
                  <a:schemeClr val="bg1"/>
                </a:solidFill>
              </a:rPr>
              <a:t> Brand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</a:t>
            </a:r>
            <a:r>
              <a:rPr lang="en-US" dirty="0">
                <a:solidFill>
                  <a:schemeClr val="bg1"/>
                </a:solidFill>
              </a:rPr>
              <a:t>known discoverer of an </a:t>
            </a:r>
            <a:r>
              <a:rPr lang="en-US" dirty="0" smtClean="0">
                <a:solidFill>
                  <a:schemeClr val="bg1"/>
                </a:solidFill>
              </a:rPr>
              <a:t>element: Phosphorus (found it in urine)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 looking for the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Philosopher's Stone</a:t>
            </a:r>
          </a:p>
        </p:txBody>
      </p:sp>
      <p:pic>
        <p:nvPicPr>
          <p:cNvPr id="1026" name="Picture 2" descr="File:Henning b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2895600"/>
            <a:ext cx="3448050" cy="3653668"/>
          </a:xfrm>
          <a:prstGeom prst="rect">
            <a:avLst/>
          </a:prstGeom>
          <a:noFill/>
        </p:spPr>
      </p:pic>
      <p:pic>
        <p:nvPicPr>
          <p:cNvPr id="4" name="Picture 2" descr="Image result for philosopher stone symbol ancient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45" y="4376580"/>
            <a:ext cx="2130425" cy="19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Robert Boyle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Defined element as we know it today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Element: simplest substance that cannot	be broken down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chemical means</a:t>
            </a:r>
          </a:p>
        </p:txBody>
      </p:sp>
      <p:pic>
        <p:nvPicPr>
          <p:cNvPr id="106498" name="Picture 2" descr="http://upload.wikimedia.org/wikipedia/commons/thumb/b/b3/Robert_Boyle_0001.jpg/250px-Robert_Boyle_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447" y="2824307"/>
            <a:ext cx="2764353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Antoine-Laurent de Lavoisier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Wrote Elementary Treatise of Chemistry (1789)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chemical textbook that listed known elements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7522" name="Picture 2" descr="File:Lavois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52800"/>
            <a:ext cx="2667000" cy="30263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15187</TotalTime>
  <Words>671</Words>
  <Application>Microsoft Office PowerPoint</Application>
  <PresentationFormat>On-screen Show (4:3)</PresentationFormat>
  <Paragraphs>162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Impact</vt:lpstr>
      <vt:lpstr>Times New Roman</vt:lpstr>
      <vt:lpstr>Verdana</vt:lpstr>
      <vt:lpstr>Yu Mincho</vt:lpstr>
      <vt:lpstr>Office Theme</vt:lpstr>
      <vt:lpstr>THE PERIODIC TABLE</vt:lpstr>
      <vt:lpstr>PowerPoint Presentation</vt:lpstr>
      <vt:lpstr>The Big Questions</vt:lpstr>
      <vt:lpstr>PowerPoint Presentation</vt:lpstr>
      <vt:lpstr>PowerPoint Presentation</vt:lpstr>
      <vt:lpstr>PowerPoint Presentation</vt:lpstr>
      <vt:lpstr>Hennig Brand</vt:lpstr>
      <vt:lpstr>Robert Boyle</vt:lpstr>
      <vt:lpstr>Antoine-Laurent de Lavoisier</vt:lpstr>
      <vt:lpstr>John Newlands   </vt:lpstr>
      <vt:lpstr>PowerPoint Presentation</vt:lpstr>
      <vt:lpstr>Dmitri Mendeleev</vt:lpstr>
      <vt:lpstr>PowerPoint Presentation</vt:lpstr>
      <vt:lpstr>The First Periodic Table</vt:lpstr>
      <vt:lpstr>The Mendeleev P. T.</vt:lpstr>
      <vt:lpstr>Henry Moseley</vt:lpstr>
      <vt:lpstr>PowerPoint Presentation</vt:lpstr>
      <vt:lpstr>Modern Periodic Table</vt:lpstr>
      <vt:lpstr>PowerPoint Presentation</vt:lpstr>
      <vt:lpstr>PowerPoint Presentation</vt:lpstr>
      <vt:lpstr>STRUCTURE OF PERIODIC TABLE</vt:lpstr>
      <vt:lpstr>Metals, Metalloids, and Nonmetals</vt:lpstr>
      <vt:lpstr>Metallicity</vt:lpstr>
      <vt:lpstr>The Octet Rule</vt:lpstr>
      <vt:lpstr>Ions</vt:lpstr>
      <vt:lpstr>Ions</vt:lpstr>
      <vt:lpstr>Families of Elements</vt:lpstr>
      <vt:lpstr>Blocks</vt:lpstr>
      <vt:lpstr>Electron Configs. on the P. T.</vt:lpstr>
      <vt:lpstr>Families of the Periodic Table</vt:lpstr>
      <vt:lpstr>Families of the Periodic Table</vt:lpstr>
      <vt:lpstr>Families of the Periodic Table</vt:lpstr>
      <vt:lpstr>Families of the Periodic Table</vt:lpstr>
      <vt:lpstr>Families of the Periodic Table Main Group Elements</vt:lpstr>
    </vt:vector>
  </TitlesOfParts>
  <Company>Western Carolina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PERIODIC TABLE</dc:title>
  <dc:creator>Joshua</dc:creator>
  <cp:lastModifiedBy>KATHY GRAY</cp:lastModifiedBy>
  <cp:revision>102</cp:revision>
  <dcterms:created xsi:type="dcterms:W3CDTF">2012-10-23T16:07:33Z</dcterms:created>
  <dcterms:modified xsi:type="dcterms:W3CDTF">2018-11-02T15:09:41Z</dcterms:modified>
</cp:coreProperties>
</file>