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32" r:id="rId3"/>
    <p:sldId id="333" r:id="rId4"/>
    <p:sldId id="335" r:id="rId5"/>
    <p:sldId id="300" r:id="rId6"/>
    <p:sldId id="337" r:id="rId7"/>
    <p:sldId id="339" r:id="rId8"/>
    <p:sldId id="341" r:id="rId9"/>
    <p:sldId id="340" r:id="rId10"/>
    <p:sldId id="338" r:id="rId11"/>
    <p:sldId id="307" r:id="rId12"/>
    <p:sldId id="344" r:id="rId13"/>
    <p:sldId id="303" r:id="rId14"/>
    <p:sldId id="294" r:id="rId15"/>
    <p:sldId id="358" r:id="rId16"/>
    <p:sldId id="345" r:id="rId17"/>
    <p:sldId id="346" r:id="rId18"/>
    <p:sldId id="347" r:id="rId19"/>
    <p:sldId id="362" r:id="rId20"/>
    <p:sldId id="359" r:id="rId21"/>
    <p:sldId id="292" r:id="rId22"/>
    <p:sldId id="342" r:id="rId23"/>
    <p:sldId id="304" r:id="rId24"/>
    <p:sldId id="343" r:id="rId25"/>
    <p:sldId id="361" r:id="rId26"/>
    <p:sldId id="298" r:id="rId27"/>
    <p:sldId id="293" r:id="rId28"/>
    <p:sldId id="301" r:id="rId29"/>
    <p:sldId id="336" r:id="rId30"/>
    <p:sldId id="348" r:id="rId31"/>
    <p:sldId id="299" r:id="rId32"/>
    <p:sldId id="308" r:id="rId33"/>
    <p:sldId id="306" r:id="rId34"/>
    <p:sldId id="305" r:id="rId35"/>
    <p:sldId id="357" r:id="rId36"/>
    <p:sldId id="367" r:id="rId37"/>
    <p:sldId id="368" r:id="rId38"/>
    <p:sldId id="369" r:id="rId39"/>
    <p:sldId id="37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F1D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01" autoAdjust="0"/>
    <p:restoredTop sz="94660"/>
  </p:normalViewPr>
  <p:slideViewPr>
    <p:cSldViewPr>
      <p:cViewPr varScale="1">
        <p:scale>
          <a:sx n="69" d="100"/>
          <a:sy n="69" d="100"/>
        </p:scale>
        <p:origin x="147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170.25" units="1/cm"/>
          <inkml:channelProperty channel="Y" name="resolution" value="1820.38892" units="1/cm"/>
          <inkml:channelProperty channel="T" name="resolution" value="1" units="1/dev"/>
        </inkml:channelProperties>
      </inkml:inkSource>
      <inkml:timestamp xml:id="ts0" timeString="2016-10-25T14:16:00.9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1670 12376 0,'0'-5'16,"10"5"-1,-2-9 1,-8 0-16,0 9 15</inkml:trace>
  <inkml:trace contextRef="#ctx0" brushRef="#br0" timeOffset="6704.2851">3400 12343 0,'-9'10'15,"9"-6"1,-9 15 0,9-5-1,0-1-15,0 1 32,0-14-17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170.25" units="1/cm"/>
          <inkml:channelProperty channel="Y" name="resolution" value="1820.38892" units="1/cm"/>
          <inkml:channelProperty channel="T" name="resolution" value="1" units="1/dev"/>
        </inkml:channelProperties>
      </inkml:inkSource>
      <inkml:timestamp xml:id="ts0" timeString="2016-10-25T14:15:14.2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17975 12325 0,'-16'14'15,"24"-24"16</inkml:trace>
  <inkml:trace contextRef="#ctx0" brushRef="#br0" timeOffset="2349.5352">22780 11157 0,'-18'9'16,"11"10"-1,-10 14 1,17-5-16,9-5 16,-9-4-1,0-11-15,-17 2 16,0 3 0,17-13-1</inkml:trace>
  <inkml:trace contextRef="#ctx0" brushRef="#br0" timeOffset="18647.3918">4291 11042 0,'-16'-6'15,"24"12"1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B53F-9EE8-4FF6-AA6B-DB6863E47B7B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7275-22B7-4591-A8EF-80F73B676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B53F-9EE8-4FF6-AA6B-DB6863E47B7B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7275-22B7-4591-A8EF-80F73B676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B53F-9EE8-4FF6-AA6B-DB6863E47B7B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7275-22B7-4591-A8EF-80F73B676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B53F-9EE8-4FF6-AA6B-DB6863E47B7B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7275-22B7-4591-A8EF-80F73B676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B53F-9EE8-4FF6-AA6B-DB6863E47B7B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7275-22B7-4591-A8EF-80F73B676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B53F-9EE8-4FF6-AA6B-DB6863E47B7B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7275-22B7-4591-A8EF-80F73B676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B53F-9EE8-4FF6-AA6B-DB6863E47B7B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7275-22B7-4591-A8EF-80F73B676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B53F-9EE8-4FF6-AA6B-DB6863E47B7B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7275-22B7-4591-A8EF-80F73B676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B53F-9EE8-4FF6-AA6B-DB6863E47B7B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7275-22B7-4591-A8EF-80F73B676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B53F-9EE8-4FF6-AA6B-DB6863E47B7B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7275-22B7-4591-A8EF-80F73B676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B53F-9EE8-4FF6-AA6B-DB6863E47B7B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7275-22B7-4591-A8EF-80F73B676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6B53F-9EE8-4FF6-AA6B-DB6863E47B7B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57275-22B7-4591-A8EF-80F73B676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url?sa=i&amp;rct=j&amp;q=ions&amp;source=images&amp;cd=&amp;cad=rja&amp;uact=8&amp;ved=0CAcQjRw&amp;url=http://www.chem4kids.com/files/atom_ions.html&amp;ei=-fE_VL2UAtfCggTy5IGIAg&amp;bvm=bv.77648437,d.cWc&amp;psig=AFQjCNGxlnuvbC-2YOb3qbFVK9GX0u7JZA&amp;ust=141356322583450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chlorine+ion+size&amp;source=images&amp;cd=&amp;ved=0CAcQjRw&amp;url=http://www.askpins.com/30369-when-chlorine-becomes-the-chloride-ion-it/&amp;ei=uu4_VJbDE4HJggTMgoHQCA&amp;bvm=bv.77648437,d.cWc&amp;psig=AFQjCNHrPAANAhQXXe3NSn6GUBujpMz47g&amp;ust=1413562422795054" TargetMode="External"/><Relationship Id="rId2" Type="http://schemas.openxmlformats.org/officeDocument/2006/relationships/hyperlink" Target="http://www.google.com/url?sa=i&amp;rct=j&amp;q=chlorine+ion+size&amp;source=images&amp;cd=&amp;cad=rja&amp;uact=8&amp;ved=0CAcQjRw&amp;url=http://www.askpins.com/30369-when-chlorine-becomes-the-chloride-ion-it/&amp;ei=uu4_VJbDE4HJggTMgoHQCA&amp;bvm=bv.77648437,d.cWc&amp;psig=AFQjCNHrPAANAhQXXe3NSn6GUBujpMz47g&amp;ust=141356242279505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/url?sa=i&amp;rct=j&amp;q=chlorine+ion+size&amp;source=images&amp;cd=&amp;cad=rja&amp;uact=8&amp;ved=0CAcQjRw&amp;url=http://www.askpins.com/30369-when-chlorine-becomes-the-chloride-ion-it/&amp;ei=FO8_VN_3BonFggTwoILYCQ&amp;bvm=bv.77648437,d.cWc&amp;psig=AFQjCNHW_6oyDo1RGkk5gSv7YE6xvfV2tQ&amp;ust=1413562514856473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customXml" Target="../ink/ink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campfire+ring&amp;source=images&amp;cd=&amp;ved=0CAcQjRw&amp;url=http://www.wpclipart.com/recreation/camping_hiking/campfire/camp_fire_2/fire_ring.png.html&amp;ei=huw_VNvxEouQgwTo0oCgAQ&amp;bvm=bv.77648437,d.cWc&amp;psig=AFQjCNHeYyegAZvIFrZ2-XENybEaNKuYkQ&amp;ust=1413561836309319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campfire+ring&amp;source=images&amp;cd=&amp;ved=0CAcQjRw&amp;url=http://www.wpclipart.com/recreation/camping_hiking/campfire/camp_fire_2/fire_ring.png.html&amp;ei=huw_VNvxEouQgwTo0oCgAQ&amp;bvm=bv.77648437,d.cWc&amp;psig=AFQjCNHeYyegAZvIFrZ2-XENybEaNKuYkQ&amp;ust=141356183630931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Periodic Trends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Periodic Trends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Nuclear Charge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Shielding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Atomic Radius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676400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33800" y="2819400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38800" y="40386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Atomic Radius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Size of the atom</a:t>
            </a:r>
          </a:p>
          <a:p>
            <a:pPr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t0.gstatic.com/images?q=tbn:ANd9GcSFw4fZUGJkL4SmkpE7zO1GRaKjmQcEXBvXYfGL49megqCCJT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667000"/>
            <a:ext cx="4010025" cy="249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>
                <a:solidFill>
                  <a:schemeClr val="bg1"/>
                </a:solidFill>
              </a:rPr>
              <a:t>Decreases </a:t>
            </a:r>
            <a:r>
              <a:rPr lang="en-US" sz="4000" dirty="0" smtClean="0">
                <a:solidFill>
                  <a:schemeClr val="bg1"/>
                </a:solidFill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sym typeface="Wingdings"/>
              </a:rPr>
              <a:t>)</a:t>
            </a:r>
            <a:r>
              <a:rPr lang="en-US" sz="4000" dirty="0" smtClean="0">
                <a:solidFill>
                  <a:schemeClr val="bg1"/>
                </a:solidFill>
              </a:rPr>
              <a:t> Across Period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057400" y="2438400"/>
            <a:ext cx="495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	</a:t>
            </a:r>
            <a:r>
              <a:rPr lang="en-US" sz="4000" dirty="0" smtClean="0">
                <a:solidFill>
                  <a:schemeClr val="bg1"/>
                </a:solidFill>
              </a:rPr>
              <a:t>Increases </a:t>
            </a: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chemeClr val="bg1"/>
                </a:solidFill>
                <a:sym typeface="Wingdings"/>
              </a:rPr>
              <a:t>)</a:t>
            </a:r>
            <a:r>
              <a:rPr lang="en-US" sz="4000" dirty="0" smtClean="0">
                <a:solidFill>
                  <a:schemeClr val="bg1"/>
                </a:solidFill>
              </a:rPr>
              <a:t> Down Group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762000" y="2660073"/>
            <a:ext cx="533400" cy="2514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9154" name="Picture 2" descr="http://crystalmaker.com/support/tutorials/crystalmaker/atomicradii/resources/VFI_Atomic_Radii_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8472055" cy="560650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7010400" cy="5590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79104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817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An atom or group of atoms that have a positive or negative charge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Form when electrons are transferred b/w atoms</a:t>
            </a:r>
          </a:p>
          <a:p>
            <a:endParaRPr lang="en-US" dirty="0"/>
          </a:p>
        </p:txBody>
      </p:sp>
      <p:pic>
        <p:nvPicPr>
          <p:cNvPr id="6146" name="Picture 2" descr="http://www.chemicool.com/images/ion-form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67200"/>
            <a:ext cx="6373346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Positively charged ion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Form by losing electron(s)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Smaller than original atom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Metals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4" descr="data:image/png;base64,iVBORw0KGgoAAAANSUhEUgAAAIQAAACUCAMAAABlTHEOAAABuVBMVEX///8AAP//zs6PAAD/zM3/AABjmP//z89lmv+SAAD//v75+f9nnP//zs9ll///0dLcwbz/2NicMQD/9fW+1P/1+v/x5+VglP/58/D/5+f8/P+Dg//T4f+Wuf+ZKADz8//j7P9JSf+oqP/g4P/W1v/n5/+Zmf+gNQD/7u68vP8rK//v7/9qav/F2v9AQP/a2v8YGP9hYf+yyv9RUf/Dw//Mln2XFwCysv/Ly/83N/+iwv+uWDCUlP+iov93d//w3tfVppJZWf+Ghv+4blO/gGV6ev/etqZlZf91pv/kybmpTCeuWkDEjoL36N6sXkveu6+nSy6zZTvGfXKCrv/LjXPcuKLBg2DjxramQxO1aUukRB/AeWCoQgCfsvJ7is59SVz3vbbVloWerO/01+GLIRnDdGqwfoJij+f/3tG/hHjJnpTtxtd8hMSGVFvWv8OymquWWU/BtuLgo5XfxeqPSFG4bDy4XCjq3eWJYnP0xrOfodjax91ph9WAapa0lp/Cs76MOzyRdpRwdK6Xl8umqs6/xOKVRTV8XnycbnF1ZqJ+SHf2Uk76tK7/KSv+a2riHgD8goDiUkW/HgAdXsdQAAAVI0lEQVR4nO1b+18aWZavQgJF8axCoTBa4LMAFRGhwKDeUggBSgQFQwF22qR3R2OynY6ZmUx3kunp7U7vY2anZ/cv3nOreBpFWjC9P+z5fBKLoqrut+55fc+5F4L4lUJzHOdqChz+2tuHFw6hYiWVZEXT2NiYSRTytYqE0GcF4qo+lxUTm0zFzosOh6N4HmskBZMgpyX0uSCgisyKx40M1gGtnqFBM65qWhHFUiX3GRDQucciX4pdPRSSSqx4UL1rraCKwKcy1096ofhc4NM5+g4hcMUSLxdd/a9BMl+X7m4yuIogxPpDUC87UvjU15FyxHcHGBx5PtWtiKlpKhuZuOrKQuVfTt2U27Iyagh0UWF7ZtlnsVE224MrUdBPDBYDZShf+eUQGDL1eqbH3iJuirJQ2Vd75+fnmeqlQGWhKMpgo7yjBXFUF6o9J3JlymKDyfhP05jJJLL1WqXahTHrhi8N2dGCyAjJrtBAc1LS9AFm3EBZfGCJhWKsURJEJVbwNe0kQgEGwzPzKDEgpd41D65MUsynv7fA29qmW2ovVCslsZZ1UzYK7GTiQdZgeZksjhCDK8V32UOxwSt7YAMrZSo77etcxSHpAzZHKgsnJ3xTvq/zx6PLJVxMjLU/0EcseKoKacLrvTTfZbfNYrHYppofM3xjZFGrKCTb8+Cq8KXqtVE5AhNhc+OZ0ABXeGlEERwllbZBFNK9AeuS+GwGMNYnb9uXK/URZdUYH9Nex7sSefXz475qHi9bss9+rrWvOeLTI1FIQShpz/SWwSPfL/S/GuzEGWNTrZE5ma/2vX5AifEZ7WDaBk5pKN/s+9yeGGuZAhIORoAB5eVm4oTwaLEZLF1RkEM5hyqXgrYrxbZcmnsujsAqJL7lnlkbjgIdEIXioSyIQHSBajV6iU6OrxWah0U2PTQGV0NsPa4MU+Fuq2OyClROqRSRC1VjByKfl1amp8dbtzXElm8WSqWhI5ZDeNw6TL63UJZyMxChtFjvIrUotv9vbpBWFPcnhRb7kcTMkBjoc7EV/6vi71YiK77moDWhGTZb8tFiAV1ZmhhpqR1kkfh8SC/lUsetN0qznXRUqEHG7L0yAsoy2AyR1tD549Y3SXlIfXBKy+VRvdZ+ITomVi5zzXHMYyhbyyp8P77/0acdVoQhQThMLQMr8lL7bJFtGT/NqYUoHtVigDjSShtTFgMYkMYxq6YhE0iMdzRH2xPb7wMeo5kkjfagGOOTsRzAWMnCsD80L5pWY4rGMV3CkKH7cb35VFdKaJ/MKTUNQ1XmeZbleSg0QDu+qblXrenCmgEUakzhkrXhQLSNCuXb4RcmRXU6+iip1HmTKQ84hJg6DhKbL5212QCGxjG5Rn44EG1W4uCfts5xNe2hXAFXnzBJIqBopuyD5sxFbAaYigdqYKNj/M0VU18QLXU6OiHHdaydjJ0ThAA2kxR5kW+ijbGaDQHHdJ8+86nHEDOGA2Haax44TI42iKa1s4BFgtPi+bljT9EiZLV12YRv5ffnzRuKY8OBGGuD6DzINaZFLVOa47ikg+BzKIWK2pSjsTZWwnT+6b23A3HFg1zNgcYaXMOJUEGUpJoXKa7u766793YgOurohAlTcyZkVxriKXgEAtHUgUx3AMK0pwW7iY//8drXAiFqJ49lVwzMFZU4VK8iLcdkxDYIrq2Oomk4EK0MOA3lRLZZ6bsUzRMaaY5OA+1KEZljwqGdqwjt9I5aICATDwdC2VfvH3cboPJsJgaupumfK3KOdMnBpdMulx9p2lKSba1lWtyUq7DDgTjQIua0G8ceSiML4PeS+jdXF3lWhBghmg5y6kS87eIOMbbJs7lacriImVY6IKgmCMgdWkVGV5MQLFkctTPaMBW+wzlqrbTDJVPDgZA0Q1PV0c7TXFrUXpLmKopoMrVJFqonmyl+Ynz65b87tWMXXxkOBDJpFcQ0TMRpuwWFSvmreEqh1gRHTGTdQPUik+qHjGnIDgGX19LwxFTkwzdt86IlvoEgdU/5uq91xfh0k72Mu6E2tzRnrqEMS+8abdb8uEvfcDr1MUtR2a7+XKGitGtQKNagRmm2CI6H5ZjEueYJIDlTV7PB1fj51A2cod0FIHI1sVMHT+Pi3K1R75w4pEn0kJma0KVb7icKXtbixsSW5rhMjWdjnbGmQB1QJ6mcpu2qt5c2n4RXErrnNWLBkcP2Y8ZRlNJJUWkUu9gs/eHU1qyT0AgqMGDWrSoGGFKna0RMAZO1GU6/NI2NmY6TkqOnDKkKv/s4pRWtme6bbitdtSQq8Z3CbwIHMPe0tgDF9XJ6JLdV4EqNoionjppJEyRXzztWyu7yihoAxrsK4F4MNf6odVzkH195za8UTsm33oWWhB9w97J/57yQFtLtHoksjKZpJbHt4oU7f4+LGlu5z+UIMLQNJMZXRtO+c8lsm2l73eASBoO7D4YU38GAhCvj+20E5YXWY71Z3FZ3fzoTkxNLXrAUl6TwnXjBpYSRNZYhVbQUMvkAyl6b7afLMXBivOzORt6CSeY7DWi4b+hg2REu3X49byRrO/1QalxaCRtX21k/5sV0xw7pjDJk/dcrLkWQmoeTXq85d2Di5Vj3ml8ZUrebei8Xu0bNKYqDGKWggzYKbYBKiTWxB5WMA7mQI1PBax/gNt3LTTkhP8qVBvWRstC7zoiqe6mS0lorf2KjsL12QNDF5KXlqhEInUsKsUsadiGk9VIduY8Qw9xUk0phydSFoztYokUHYrpw7bc4mo+3JwJy3fGwjcOrpZAGVj3I22EW3m9BYijhpDybzk3edBmqKIMsJN9WaCTzpb3+7+iSZD7Z5aneES/QqkMo4nUbF7CgmMwLsW6YifmRg8DL8SVePJAu8xi1pVl8LPL53lbvwtr0HYAAA82kS6JQizkQakLhOHBWKSWIyid7K+IbdzET6qBIauRNoiLvP9/bO9/be96QFd6kpM7RZXv0bm8s3REIleUj6fGBwKsRk+eTacnBfaIhgliaWRvxov0tZCG0O9L18lvJFPnw/wKInS513EHMGAhEONjlHYnNwCcWcpL+6yFztyAWwuR251OcDK4v9qzu0n/7r3v37v315E5BeHdIMtG2ikSQJMmdeKKTfvwYw717/33Tc3zjkflBjesTnZvvk+TMYmJijliamw/shgEEGdyZXW1971Ex3PvlhufiBR0qcsNFLVmYvaT0yS0YNRxa3lle21kPqxjwifXtpqW4flFB/E//x/qyFO41jDd3Xd5AJ5YWN2Y2e6ZtYZ28Ura1q5x/V0H8o+9TuY8WILAU9RIio8gma9LlZfFLMhF9SC7PdcHwLgavxJBofs/8/Zd7v/yjHzvgcukfKAzC8OziQnqelusmvpTOcdhOpq7xee8iGYp2fV7avALDo7bf0h7HicPTB0OmxorfnFpwH+ILu92o0+lPcFOGTX2fBVZ7bYqOk6Gtro9z6+HLGB7ODciB6ZyCMzPzxmKxUM/0OrtdZ9XZOdqfqf3lPZyi3Fc3J0AWSXK16+PEZqg9PMazMesbDALwSUVoXBjtRuub19E3L4wMg/RGxuNkYEpeGWwGG+W+dirm1slQNwpidXM5FAyGNtaXwUyD8UExoDSvSDrrmU6nMxqNujMPsuutngLD6OHEG8qCW4TXgjCDGez20IjJudXEfGB+Ye4huREYNIEUknztRMd4GCug0DMeT8GoRwWPXW9HOqvxbZYCHbmvDx7xMBn6lFDhOPkwPNvD1s2zahSfjV6+2Ox9KwtpgOBhdDCkseD3W/U6PBV2D9Lb7QXmNUCwvPzjtY4FIK5J4avR3oohTi5DdJsLBi/tF5oqWwwv/3zmdzJ6q05v9DidHjueDzwhRp0VbEOnf/M6Mi9du+PKuwvmNxijCgbVgLFLzvac9pXxIk/Zx2H16z1+mrPrVZ34/YABg4H/dJ6Ch6ld14+a38AZYhBuudCMnAvk/Z7zK7gpZbF9PNNZ4d0JcAer3c4wHEEz4BlwrqDOCbjNSbJrN0OXeJexM87csCFLg0suagfkox7MEQNuWVu+MOrsDA0YdPqjysEx0Nmx42TjyFhgdEYGzBSsxX5S4q9SyLIWEaau+OqybJIB7WAt2GPI43gebJbXODDRnrOTixTPl1Lpw8OGnOf51NMX7968e4E1wjBOqb3AocoCDg7zi1pYWh7EJhbJwEIgAL5xCcTXTyjKZnv2wuMkwCL/lhb4VBEZQRM6Jiel2G+eZN2WZy/ARjinE8lsV0Vo3l2fI6I7zSC9eGPhDDILIHYfbgeItZ7oxqXZcjZbfuEnMIZMnk9WOdpjBVuAj3Z95qXbDSAD4LcFACaJXZtEfOvk/XaEDiY+HfJTSZBbhNlsniSCO90mhJQkcWY0OoH0IL2kKDGO8DNgii5/AQfLF3jPis2S9TCqlzDKcWcqtroT1e5gNU/LK8jNrpPqmifHqRh0JzKbcdIevd4O/qk6qu4riNdgMxad+knHvPryla9173YXhtAgvgGyo9nCYstAVeHkfIHAxuaxW3VpCATgHjo7BC6Ye7AKBiK2wWCzlI0In0cfu1avzaEuEINWwfMkrtDmNma646ur2bv1wBAZtsbBBOiNTiSlZLkmocmC9bXF4Dacfg1xAoLpXBbvrWqugwW65mFxQAygQ0w9JkM9ypPUXW5Ojx6iwYGQATsAE7xQeFWOYzqc2cvf/f4PdqsRec5eY67htmjEYrfNGXYGMsrr5TFew6RhHowePyRSK7yup6IIrKiuR/M1IDce7uyA/dbKQMB6jRc/DFo67WhjfUgM6pYmGkGO8BBHYgXyt8eDHA5Ug38yRvEU8hnDVPgLUJPOs2rBG4O1JZhom9CGooOEiD4ipFx0wQiJiyAqrGRl/J6TCl6Mw3s1sEZqCBKbXRIa9jOP0/PVM2BYBnX7o7mLz+6s3jhOXxGfO7EdOCFdyfUTj0dvf2oqEEVhn9hj9+V9hX8Kad16Uq9BvIQ0q//iiydfqjfOzZDBmfWNR/d3Fxfjc8OBGNuDfG134uQpywV8fGgCBaUBRJqooip/aNdB2CjtY//RMcazs4ZJvdEbjwfmV+dWr4kPq9FLX/QrLMcOGRUDEDlZ9uDM/dxUQMiVIp4fOJVzInloB2ZB7MuM0YpBAMixQV5uoycagQVt9qEbYzCIR03gnv3SmU5foM9NVUeNdnFpk4T8RO2fGT9N0LJs12kyIIjEJRCzwT4q+6fffQUYYATGL5e+tXpo4lw8QnyF4FIxopiiYTII2p8ryZh+6jAFbarjejEvLE0CdQIQSwuqEsw4e5LkgnnJa8ZnvEtmwry0hP9g8T04pbIrHMwDhOlU/QRSqf+Cz3F7ootOu7hjiVCKME3WTD2FcQIKI9Pg+2NYehhejwOIKDE7s7ELQ85uxuOJUGhrYntmGbilObqztptIbMw8mtnCru2dduPtpe8wBp29whYJumDXp/FCUoaoPqVBHRUO8qf9gq0wwDEw8US1474YzLvk/G7Qu0AmEuRunJz13ifjZNi89shLzJDbG2Q8Ti4mZsLzy2RoJoRV5IN6Asq715CodFZrRtxzguVZv03vl9jSvszu7zdyOY8VqqGGeOFntHrkpN5/m3wiHIyHyPgSmVgL726T6/Pkpjm4TaytLRGrZGKc3FwjcRLdjZJzj9SMOoV/u2UwlM/UzDl5XDrBvJrIKHj7Kd6BWn+KE7oxk1cQBAmojfTGC7CXfhIlw8vLy/MwE+vkzPL9zS1yaTIwR5Azc6qKwGJ3IPeFl6Okd2dtSZ0JG155jZ5h8ob3K+EKyMkxF6k6L4p8vZHBlTnDxPgKOCqUhNYX7179pf9qW4BcJ7xrgQUyvh5cJTbXt8g4kFEiHNzyzmEQUZLEdroVJc3hGRxpJx64geVmsU0ApeBO8vUL4LpgHvoMXugq6nCg8kxW6/kTK8agf5PNGt4/6AtiaZmc3SUfQmGxRW7Hw6FAMLx1f9m8RpKbj0gwDPh+MTATBFOZndHceCKStf3r15hPAgZGF2OTUPBAPYwx4QIE4oYT6lQ2pkNG4BNvy7iVRPXn9t5NcmZjcX474E2EwpuhpQSYYALsITS3PoPrLu8iqGluKRS6vxpupd8j8Q+43qD9dqj4YnytGC0bpqeAYYARGO0QQ6o1vqGHFG8sOKcodTfJ6Bc0CrJgh/dWjZ9GDXW/hNsyhetSsFG6kJH5xglYBFQExBT+xZnt+j7FrUXb3afGK+CXJ4fvcVHongaLPHMSXDGtCA2wEQYKIyfzLot7arZrOza3F1QvIQ0D5FDjCwN+WYvlW4ZBUPvUxbwE9R+kD2cBgtZ3QO7c2bvomh+JDUgLDNRXYAVvywawPcN7vIcInFSWjHYwBiDCYCLWk8ff/Dg9fiedey7JPtUxHO4DQNKOuPFPfX7aO987PHx6UoUCHWdRDy47jBfskBst+0iurlxw84HXb8BT6beBMpV9zeFCBESPIRBqB0fPZPKj+qXZFUJnhD9+gXfirxD+gtH+4oXLiesxtVPi1Lg4Tl0FeWS/ubtKOOlPuMyiygtq/elX61JsJ3jy/bgCNDJOVGPvEgOgeKb2CKk38MrgCk6PWnfi0ICDGJ4Goiqzl3cyjFqmof4Hr3hnNMJ4aq9Kb8dDQs0BUdxDc5k6f9cYiHG8ncoGqQx4DNRCwCGwXwLviz579l2BQA1eKHLmLZUnrs7e8LBbyzRgOP3TQc5J+K04YmMItB8XOwb3dJrHu2OJuFpRe0OXOOzoZGIlMv79AS9Uiic6OwM6IXD37g2Fq77TL2V1h3SzBxkgd+8IhCqFTE1kS6mnUs41CZ55cvEdZcNbp79T9wU0e5CTBLk2YEfkdkJz1YYg8my9tL8vyyXhA2Z/rVaA2oNMwPgzd7YxoCMoE2uk9kFSjT9nwWvUn5ITWg8yilvYs+Qn7fE7lZWubdKLZCCxQ4Yfmj83iO4N47NkYHWTDG1NfnYQXYJ7kGrrbxm8ZHJhdch+wC2l3YNc9gKrJzuLb0M2an6VNHuQc9hLzFtrm4Q3EYe6JhrfigY+26YJrQdp3sGLCkv3d9bobXIrGIqqDbRhe2eDi9qDJLZx1J5cJLci5BY9T+4skA9nycEbmaOU1WB8Z2OV8K6TXnI2QG7dfMcdyHwwHgYvWdoImsnZ2YHbyqOVaHj3PrgL1Prgtpvk/d9iO8/SOkmurpM74Z2FXah1w+u/AQZichW3yM0J+H9+FbehfgsQ/y+jlv8FoOpZf37EE7oAAAAASUVORK5CYII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1438" y="-846138"/>
            <a:ext cx="1571625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Negatively charge ion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Form by gaining electron(s)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Larger than original atom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Non-metals</a:t>
            </a:r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QSEhIUEhQVFRMWFBQVFBcWGBsSFRgUGBcYFhcUFBYcICggGh0mGxoWIjEhJSkrLi4uFx8zOD8sNzQtLi4BCgoKDg0OGxAQGiwlHyQsLSw0LCwsLCwsLSwsLSwvLywsLCwsLCwsLCw3NCwsLCwvLCw0LCwsLCwsLCwsLCwsLP/AABEIAI4BYwMBIgACEQEDEQH/xAAbAAEAAwEBAQEAAAAAAAAAAAAAAwQFAgEGB//EAEIQAAIBAgMDCQUGBgICAQUAAAECAwARBBIhFTFBBRMiUVJTYZGSMjNxgdEjQnOhscIGYnKCg8EUorLxo0Njs+Hw/8QAGAEBAAMBAAAAAAAAAAAAAAAAAAECAwT/xAAiEQEBAAIDAAIBBQAAAAAAAAAAAQIRAyExEkFREyJhodH/2gAMAwEAAhEDEQA/AP2nFYnJbiToBxJqieUZO5k8qcqn7WD8Rf1rWoMjaUncyemm0pO5k9Na9KDI2lJ3MnpptKTuZPTWvSgyNpSdzJ6abSk7mT01r0oMjaUncyemm0pO5k9Na9KDI2lJ3MnpptKTuZPTWvSgyNpSdzJ6abSk7mT01r0oMjaUncyemm0pO5k9Na9KDI2lJ3MnpptKTuZPTWvSgyNpSdzJ6abSk7mT01r0oMjaUncyemm0pO5k9Na9KDI2lJ3MnpptKTuZPTWvSgyNpSdzJ6abSk7mT01r0oMjaUncyemm0pO5k9Na9KDI2lJ3MnpptKTuZPTWvSgyNpSdzJ6abSk7mT01r0oMjaUncyemm0pO5k9Na9KDI2lJ3MnpptKTuZPTWvSgyNpSdzJ6abSk7mT01r0oMjaUncyemm0pO5k9Na9KDI2lJ3MnpptKTuZPTWvSgyNpSdzJ6as4fGkkBlKk7ri16vVlcqn7aD/J+yg1aV4KUGTyt72D8Rf1rXrI5W97B+Iv61r0ClKq4zFZSFQXkOoB3KO2/h4byfmRFuhJicSsYGY79ABcsT1Ko1PyqoZ5X3ARjxs8n5dFT6q8hgsSxOZzvY77dQ6l8B+tzXOOw/ORsl7Xtra40INiNLg2sRxBNc+XLu6jSYBwoPtM7HjdyAfii2X8q52fF3UfoX6V1gcPzcape9r62sNSTYDWwF7AX0AFeNj4hoZYwfF1H+6ztu/V4DBIPZGT8MmLzyEXrsCRfZfMOzIL/IOLEfE5q7jkDC6kEdYNx+VdUmeU+zUrqDHgkK4KOdwOqsf5G3HjpodL2FW6oSRhgQwBB3g6iuIpzEQHJaM6Bjqy9Qc8Rwzb+u++t8OXfVZ5YaaVKUrZQpSlApSlApSlApSlApSlApSsx5jN7JIh6xo0nwPBPEat4D2q5ZTGbqZNp5seLlYxnYaGxsinqZ+vwAJHVUJWRvbkIHZjGQW8WN2v4gipEQAAAAACwA0AHUBVKbk/NMsua2UAWtdtL6K19Ab6ixvaue8ly+9NPjpMcDGfaXP+ITKfkXJps+Luo/Qv0qWWVV1Zgo8SB+tRpjojoJIyfBlP+6z3VtQGGt7LyKfBywHwVrr+VSLiZE9oCRetei4+Kk2b4gjwFcYyNmRghysRobkfK41Fxpcai965wETLGoc5mF7m5bQsSBmOpsLC532q8zsm9q2S3Wmhh8Qri6m43HgQepgdQfA61LWbLBc5lOWQaBrXuOy4+8vh4mxB1qzg8VnuCMrrbMt779zKeKmxsfAjQggb4ckyUyx0s0pStFSlKUClKUClKUCsnlb32H/yfsrWrJ5W99h/8n7KDVWlFpQZPK3vYPxF/Wtesjlb3sH4i/rWvQQ4vEc2pa1zoFHFmJsqj4m2tU8PERcsbuxu56z1DqUbgP8AdzXs5zy/yxj/AORh+oQ//IaqyYmQTKgT7M2ucpPAktn9kWIAynU3rn5bcrqNMeu16qpnZzaO2UaGQ6i/EIPvHx3Dx1FMQc7c2NFABkI6jujB4E7z1D4giPlPG8wilUBF8oucigAEgXAO+1gLVjJu6i9uu0owKH2xzh65Onr1hfZX+0Ck+NSMqpuL23AkAE2Ba24X/wB8AanD6XOgtc30t8eqqcs0LlWIz5dVYI0gGoOjKCN4B+IFJ/Jf4WJcIjG5QX7QFmHwYaj5Goyjp7JMi9lj0wP5HO/4NqeupoZ1e+Vgbb7G5B6iOHzqtHyiDMYrG4vrcbwFY9HeBZhr/wDq6S0tkWoJg4upuPIgjQgg6gjiDurtlBBB1B0IOoI6jVXFLkJlX/IB95R963aUeYFtdLTzTBUZz7KqWNtdAL6delQl7yfIVPNMSbDNGTqSm4qTxKkgX4grvN6v1hJi+dQuikPE9wpsSWChioIJHSRrf3VtxuGAINwQCD1g6g12YW61fYwuvY6pSvm48VM8UYEzCVsViIhlVLMkc8ilnBU2CxId1rkgE6irofSUrB5Q5fMczxhUOXmxlz/atnVjmVLbly3Ou4MdLawH+IpNBkjEhVSEzFmJeJpQ6LYFkFgpOl7PutYh9LSvk5/4tZI2fLG5SMtZXsXthTiecQWP2Vxkzdebqsb8fLjc8InRB9q0TMGzdLm4pECrYMbiXVrWGTW1xYN2lKUClKjxEwRGc7lUsbb7AX0oKWObnG5oewLGXxvui+e8+Fh96pKrIrJGxtmkszkA+1IRfKD1X0HUAK4wGKYxs0oy5SdcrRgqACWytqvEa9m/GuTO3Ltrj10sTzhBc8TYAaknqUcTv8id1QiJ39slF7CGx/vkGt/6bW62r3CxknnHFmI6IP3EP3f6joW8dNQBUWG5QLzPHksFDa3udCAMwt0c17rqbgGqSfha1ZhwqKbqig8TbpH4tvPzqPDYxJrgagAHpCwKtfKwvvBsfKpZsQqWzMATuHE/0jeflVWCaGO+UCMHeWRogerVgB8qTw+0pwKj2Lxn+Toj5p7J+JFFxDKQsttSArjRSTuBB9k8LXIOljfSu8XiBGjOdQADp46DXcBrvrjCzLNHcr0WzKVNmBsSjDqI0Pypq62bm9LNQ4iM6MntrfLwBB3ox6jYfAgHhXGGYqxjYk2GZCdSybiCeJUkAniCp33rjH8orEVDBjmudLaAFQTqRfVhoLn8rzjLvotmu2phpw6hl3Hr3g7ipHAg3BHWKlrPwhyysvBxnHgwsHHhe6m3XmNaFdeOW5tjZqlKpctTvHh5njKh0jd1LDMt1UnUAi+7rqAYiQ4hEVxk5vnJVy+ypGVAGvcFmzEaHSNh1VZDUpXzZ/idrgCJSWd0jtJpdMSuFPOnL0Ok4ItmJAbiLHt/4ic5ckadJ0C5pD7Bm5k5wF6D3Isuu5uItQfQ0r56L+I2YoFiUtJlMYMluiwkI53oEo32Zutjx6jVrkflvnyoyZA8KTJc3LKyoWIsMtlLhTre/CxBIa9ZPK3vsP8A5P2VrVk8re+w/wDk/ZQaq0otKDJ5W97B+Iv61r1kcre9g/EX9a1zQZeCN1Ldtme/WpJyf9Mo+VTk21O7jVfk33MX4af+IrzlP3M34cn/AImuG91vPHvJ69AMfafpt13bUA/AWX4KKndgASTYAEkncAN5NVuU8WYlDBQekBqcqqLE3Y2NhpbdvIrjESZ4VJBXOYcyneA7oGRvkSDTV9N/TqGHnLPIPFEO5RwLDi/HX2dw4k3KoSY8idYsmh43N9xOYC1iosATfefhfA/i3+LpMHiIIkhzhwGJJILEsV5uK33hYHj7S/Gllnq/FheTL44e/wCd/b6fEYYPY6hh7LjRl+B6vA3B43rzCyE3DACRdGtoCN4YcbH52NxraoMdjzHJGgTNmIF7kHVgvRFjcgdI7tPnaVtJl/mie/jkZMvlnbzpq6U3FqquAFgydhio/pIDKB4AMF/tqJceTOYsmg43N/ZDZstrZbnLe+8W+EsfvpPw4j/2lH+hSyz0llWI0CiygAdQFh5V1yVpHl7DOgHUoY5B6MteU5N3z/ij/wDFHWvDf3K5+LtY+2iYllELayvCVLKGDrMYANLg3YHjurXc2BNidNwtc+AvpWVFhwuS0EvQkllXpRn7SUuzt7z+d7dV66WTjlTlaHD8+2+YRs5XpDMY4mkEeexVWyKxtvtrapzy3BmK57sCVsFZixDFSIwB07MCDlva2tqq4vk9JGkLYeX7VCkljEMwKGMm+e4OU2uCNwrkcmqCSsEykyGUFWiBWQlizKc99SzXBuLMRu0oLI5dgzMpLKVcoc0bKNEWRje2ihSCSbAUk5fw6i7MwsGJvHIGUKFZmZSt1AVlNzYWNQNgEJctBM2fNmDNGVOaNYn0z8VUXrhuS0IfNDOxdJI3ZpELFJFRGF+c7KL+Z3kkhsYXGJJmyEnKzITYgZlJVgCRY2IINuIqesvDLzbyOIZc0hGYlovu3sLZ7aAnXfa3ULaUbXAJBXwNrj42JH50HVUuVDcRr2pF/wCt5P2W+dXao473kQ/rPzAA/Qmq539tTPXtVsX0mjTgTmb+lLH/AMigt1E1ZqudZh4Rm39zC/8A4iuJusVBipTdUT22vrvCqLZntxtcADrYcL1BHjyZ2iyaDjc39kHMVtbKbkXvvHxt075WmexYrGtlG82DtZfEk2+VTqxG9p8Ph1S9t59pjqzHrY8f9cKlqngMaZI2fLuJAynMGsAboSBffb4g1gfwP/Fb45pg8QTm8pBUkgFifs3v94W8PgKWWXVXwwuWFzx8mv78b0sYiu66R75E+6BxdRwI3kDeL8augdVUeSseZg10y2txvvvdGuBZhbUcLikUxTDggZsiWA68vRBJ16rk2NTcbLpnLNbS8oaKH7sh/wC3c/x6Bb5gVYdAbXANjcXF7HrHVVOCfnoWJFswcaG4I1F1NhcEa3/91Zwz3RCd5VT5ios10mXbnEmxjbsyJ/3PNfvv8q06y8d7tz1DMPiuo/MVqV0cN6Z5+q3KWJEUUkjKXVEZmVbElQLkDMQN3WaqryvHz4hCnOwBv0d2UuCRfNlsCM1st+je+lWuUY88boVZg6shCFQ1mBBILECsxcABMJeanuGzhc0OXPzXM5vazexplvlvra+tbKPY8ZhoWCIF6crZ23WNppjIzHeoaOQXGgII4GrK4zDtcDKS56S5CWJXKbulri101YfeXrFZewIrMDh5crFyV+wXR0ljZSykMwyyv7RJGlT4Pk7mmVo451I9rKMMgkFwbOq2HDeADrvoJ8JyzhWVXQgZ1Sa2QhyJOijFbXzNqBxNja+tSR8qYVT0XjBKg3AsMoQuLta3sKxAJ3K3Uao4fkkIiqseIBRYlRs0JZRFmCW6Vj0WK6g3G/XWu4+TQoAEU9w2e+aEnPkaMsbtY3zMTpa/lQbkModQwvY7rgqfI2IrM5W99h/8n7Ks8j4URRLGquoUtYOVJ1YtpkOULrYKLAAAAAAVW5W99h/8n7KDVWlFpQZPK3vYPxF/Wtesjlb3sH4i/rWvQZXJ2kSDiqhD/UnQb8wakxUOdHXtKy+YIrmMZZJE4X5xf6X3/POHPzFV8HgCkjuXuGzaWIOrZhmNzew0GgsK48pq1tL4tYaXOituzKDbquN1eYqLOjAaHepO4MDdT8mAPyqKA5HZDuYl0+J1dPje7fBtNxqPFY1llRAlw2XXXixBtpbogXN+Bqslt6Tbr1aw04dQd3Ag71Yb1PiDUlqglw2uZDlfjpmVurOvH4gg+NtK5zy9hD4hyPnbJp+dQLVVMMc7s/3bZE8QDd2HgTYf2X3Ghgd/eEBeKJfXwZzYkeAA8bjSosfjGiaNVjzA9V+BUBVsLXsSdbez8SJk31C3XbQqth9XlbxVB45RmJ83YfKu8VNkW4F2Jsq9pjuH1PAAnhUJcQRi92N7aAXZ2JLEAmwubnfakm/C3S3Tkwe8btSt/wBQsZ/NDUH/AC15vnBcrlzAcT4W6+FuuruBhKRqp1YDpEcXOrN82JPzrbhndqmd6SyXsbb7G3x4Vm3xCxTFxncITGsbLnZgD0VLIqgk2sTpWpVblLGCGKWVhdY0ZyBYaKCTqdB8TpXQzfOSJjwrZXcsIXKXSKzS5JeidRls5jy3voq3vd60YExInAJdow9iW5vKYeZ36ANznPeAFr+FQvy1LHOyyKnNhMLmyvfI00s0YZSUGcdGO98ttbXqBP4vvn+y92kzuc5AyRR4eW65lU6jER+0FtYnda4d5saMzKGYqblGMSo5zlQsTDUJkObpWPRQb89cyQ467KJXNmiXMEi6UfOQB5VJ0DZOeJBXeTYaLUy/xI3OGLmczq7K3NuZFyqsLMyME1I54aNlHRNyNK+hoPjuUsJi5jIGRigL82CY9CYsZFcMDc5g2HOoFs/HpGvroRZVB4AfpXdKBVLlHRoT/OVPwKMf1Aq7VblKMtG2UXYWdR1shDBfmRb51GU3NJnriqsuksZ4FXT4t0XH5K9c4yHnoxlYWOVgSMysu+zC4uCP9b91DhCIlQNd0C5WPFl3X3mx3HjYmuLU02+1yqkpySBj7LgIT1MCSnyOZh8coqWGcMmYA8ejxDDQqfEEEVW5OxJmRucQAbiCCVII1UhgN1yDp/sBJdbN/S/XgFVRFImiEOvASEhh/kAJI+IJ8a9zyn7iDxLlreOXKL+YqEu8XPlXTVj0UHWx3D4byeoAmu8PFkVVGoVQt+JsLXNRwYaxzMcz2tc6ADeVRfui9usmwuTYVBybjWkLhky5bde85robgdIWF7dofEzrpG+03KDWje28qVX+puiv/YirCi2g3DSqrnPIB92M5m8XI6K/IHMfHJT/AJ685zdje9r26ObLny9d8uu63jfSmrfDcjvG+yB1vGvyZ1B/ImtSs0DNKg7AMh+JBRAfjdz/AGVpV08M1izzvaDGFwp5sAtpa4uLcdMy/rVDHxyvAL5hKJIz9mTHoJVP3WNxlvcEkGtaoMXjEiClyek2VQAXZmsTZVUEk2DHQbgTuFaqOS8t36CWAbIc5JJ+6GXIAL/E2rBjxOMyjKHbNlQl0VGSSRSGfLpdI3C9dwzatYGtHB8vxvnBDK6tMMuR2LLFLzRdLL0tctwt8ucXrtOXoDbK5a+S2VHYnOnOKFAXU5OlYagAk2saDOw8+LaSzXVeeswC3yxgSkFWKBSCBHrdyCeG6qJ/5U1i6SCxbKGFmAPMHK1lUGxEgvbgdSNT9Fg+WoJSgjkzZ1VlNmAIZBIAGItmyENl32N7VoUCsnlb32H/AMn7K1qyeVvfYf8AyfsoNVaUWlBk8re9g/EX9a16yOVvewfiL+ta9BS5SjPRkUEsl7galkNs6gdegYDiVA414jAgEEEEAgjUEHcRV6sudOZJP/0Sbn/7ZO8n+Q7/AOU/y+zjy4b7i+GWuneIhDixuOII3qw3MPH/ANG4qKLEkELLYMdARoj/ANPUf5Trvtca1Zqtj8TGi/aaq1xbKXuN5uoB0rnk300vXazVHHCbOnNno6ZvZt7QvnvrbLf2db/KpRhSPduwHAH7RPz6VvAMBXoWXtR+hh++kuqWbWKinxAS1959lRqzHqUf73Djao+ZkPtSAf0IFPzLFvyArvDQotylib2Zr52uODMSTp1HdUJcwQktnf2tyqNQgO/Xix4n5DiTLNErgqyhlO8EXHXuPjXdQyyEnJHYuRfXVUXtv+dhvYjgLkTJbekePIow7qgACRZSwG7MNY0Hw0bwsnXWpUWGgCKFF+JJO8k6lj4k61LXZhj8ZpjbulCKUqyEMWFRRZUVQLWAUAaEkaDqJJ+deJhEUWVVUWI6IC2va9rbtw8hU9KClhuSokFggPT5y7AMc9gAw6iAABa1gBartKUClKUClKUGYi825j+6bvH8CbsnyJ08GAG41NU2LwwkW24g3VhvVhuYfmLcQSDoaqQym5VxaQbxwI7S9an8txrm5cNXca4ZfSOaJlYvGLk2zpuzWFsyk6B7WGuhAANtCJYJ1cXU7tCNxB6mB1B8DUlUecilcqCecW4zDMhspswV9MwDWBGovvrLW1vF+qHJYm6XPfy29nfrmy5fueza/S33qXmpBukBH86XPmpUflXpWXtx+hj++kvWjSzVR8QXJWL4M+9V6wO03huHHgD5JhxvlcsOokIlzpaw3g9TE1bVQAABYDQAaADqFQOIIQihV3D5kkm5JPEk3JPjXEsaKTKyqGC6vbpZeq+/5VMTbU6DjUWGj50hyPs1N0B++w3OR1Dh469VXwxuVRbIn5OhIUsws7nMR2RuVPkLX4XzHjVulK65NdMSq2NwSy5LkhkbOjKbMrZWW44eyzDUHfVmlSMqb+H4WtcNcGRgb8ZJkxDGx0P2kaGxFtLVweQURFWHosrIylmYkFY+ZBBBv7Gnjc/GtilBk8i8gR4ZYwhJKxxoSbHMUjWIOSbkEqi7jb561rUpQKyeVvfYf/J+ytasnlb32H/yfsoNVaUWlBk8re9g/EX9a16yOVvewfiL+ta9ApSlBnPg2j91qndnS34Z4f0nTdbLVeVYprI46Q1yNdG6jp95eBtdT41s1HNArizqGHUwBH51nlxy9zpaZflWpQ8nD7ryJ8Gz+QcMB8q8/wCC3et81Qn8gKx/RyX+cdVn4PBx4YE57AhVuxAAC3yjhc6nXeavjk88ZZCOroKPNVB/OpYMEiG4XpbsxJd7dWZrn86tjxZebRcp6qLnk9gFF7bCzf2Idb79WA4aMKvYbDrGLKN5uSdST1sd5O7yFS0rbHCY+KW2lKUqyClKUClKUClKUClKUClKUCocVhVkAvcEaqw0ZT1qf9bjuNxU1KDMZnj94My9tAT60Gq/EXGl9N1c4aCO5kjynNfpKcw1Nzl1sLnU23nfWrVabARsblbMd7KSjH4spBNY5cX4Xmf5R0ocAeEsg8OgR5lb/nXn/BbjK3yVAfzU1n+jkt84rco4ATAAkixJBAB3qVOjAjcT/wD1weufVbIt3YADKvSbdpmO5fixAqwOTlPts7/Fso+apYH5irUUSqLKoUDcALDyFXnFdatV+U9inHgi5BltYaiMarfgXP3z4bh4kA1fpStpJJqK27KUpUoKUpQKUpQKUpQKyeVvfYf/ACfsrWrJ5W99h/8AJ+yg1VpRaUGTyt72D8Rf1rXrI5W97B+Iv61r0ClKUClKUCsrE8rMDPzcassAIlLOUOfmhLlRQpzdFk1JHtcbGtWqM/JUbM7HMOcFpArMqv0cl2UG18thffYAcBYLcL5lU9YB8xeu65RQAANwAA+ArqgUpSgUpSgUpSgUpSgUpSgUpSgUpSgUpSgUpSgqcrzOkEzRi7rG5UWLnMASLKNW/pG/dWXg8VmmiWHEc8hixBZiVlHOK2GAzZMoBszG2ntGt+lApSlApSlApSlApSlApSlApSlArJ5W99h/8n7K1qyeVvfYf/J+yg1VpRaUGXyqn2kR4B1JPC1XDj4u8j9S/WpZYgwsaqHkiPsigm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VLGsJJYSjBgM97EHfl6vhU2yIuyPKrGHwap7IAoJxSvaU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1438" y="-1516063"/>
            <a:ext cx="792480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IUEhQVFRMWFBQVFBcWGBsSFRgUGBcYFhcUFBYcICggGh0mGxoWIjEhJSkrLi4uFx8zOD8sNzQtLi4BCgoKDg0OGxAQGiwlHyQsLSw0LCwsLCwsLSwsLSwvLywsLCwsLCwsLCw3NCwsLCwvLCw0LCwsLCwsLCwsLCwsLP/AABEIAI4BYwMBIgACEQEDEQH/xAAbAAEAAwEBAQEAAAAAAAAAAAAAAwQFAgEGB//EAEIQAAIBAgMDCQUGBgICAQUAAAECAwARBBIhFTFBBRMiUVJTYZGSMjNxgdEjQnOhscIGYnKCg8EUorLxo0Njs+Hw/8QAGAEBAAMBAAAAAAAAAAAAAAAAAAECAwT/xAAiEQEBAAIDAAIBBQAAAAAAAAAAAQIRAyExEkFREyJhodH/2gAMAwEAAhEDEQA/AP2nFYnJbiToBxJqieUZO5k8qcqn7WD8Rf1rWoMjaUncyemm0pO5k9Na9KDI2lJ3MnpptKTuZPTWvSgyNpSdzJ6abSk7mT01r0oMjaUncyemm0pO5k9Na9KDI2lJ3MnpptKTuZPTWvSgyNpSdzJ6abSk7mT01r0oMjaUncyemm0pO5k9Na9KDI2lJ3MnpptKTuZPTWvSgyNpSdzJ6abSk7mT01r0oMjaUncyemm0pO5k9Na9KDI2lJ3MnpptKTuZPTWvSgyNpSdzJ6abSk7mT01r0oMjaUncyemm0pO5k9Na9KDI2lJ3MnpptKTuZPTWvSgyNpSdzJ6abSk7mT01r0oMjaUncyemm0pO5k9Na9KDI2lJ3MnpptKTuZPTWvSgyNpSdzJ6abSk7mT01r0oMjaUncyemm0pO5k9Na9KDI2lJ3MnpptKTuZPTWvSgyNpSdzJ6as4fGkkBlKk7ri16vVlcqn7aD/J+yg1aV4KUGTyt72D8Rf1rXrI5W97B+Iv61r0ClKq4zFZSFQXkOoB3KO2/h4byfmRFuhJicSsYGY79ABcsT1Ko1PyqoZ5X3ARjxs8n5dFT6q8hgsSxOZzvY77dQ6l8B+tzXOOw/ORsl7Xtra40INiNLg2sRxBNc+XLu6jSYBwoPtM7HjdyAfii2X8q52fF3UfoX6V1gcPzcape9r62sNSTYDWwF7AX0AFeNj4hoZYwfF1H+6ztu/V4DBIPZGT8MmLzyEXrsCRfZfMOzIL/IOLEfE5q7jkDC6kEdYNx+VdUmeU+zUrqDHgkK4KOdwOqsf5G3HjpodL2FW6oSRhgQwBB3g6iuIpzEQHJaM6Bjqy9Qc8Rwzb+u++t8OXfVZ5YaaVKUrZQpSlApSlApSlApSlApSlApSsx5jN7JIh6xo0nwPBPEat4D2q5ZTGbqZNp5seLlYxnYaGxsinqZ+vwAJHVUJWRvbkIHZjGQW8WN2v4gipEQAAAAACwA0AHUBVKbk/NMsua2UAWtdtL6K19Ab6ixvaue8ly+9NPjpMcDGfaXP+ITKfkXJps+Luo/Qv0qWWVV1Zgo8SB+tRpjojoJIyfBlP+6z3VtQGGt7LyKfBywHwVrr+VSLiZE9oCRetei4+Kk2b4gjwFcYyNmRghysRobkfK41Fxpcai965wETLGoc5mF7m5bQsSBmOpsLC532q8zsm9q2S3Wmhh8Qri6m43HgQepgdQfA61LWbLBc5lOWQaBrXuOy4+8vh4mxB1qzg8VnuCMrrbMt779zKeKmxsfAjQggb4ckyUyx0s0pStFSlKUClKUClKUCsnlb32H/yfsrWrJ5W99h/8n7KDVWlFpQZPK3vYPxF/Wtesjlb3sH4i/rWvQQ4vEc2pa1zoFHFmJsqj4m2tU8PERcsbuxu56z1DqUbgP8AdzXs5zy/yxj/AORh+oQ//IaqyYmQTKgT7M2ucpPAktn9kWIAynU3rn5bcrqNMeu16qpnZzaO2UaGQ6i/EIPvHx3Dx1FMQc7c2NFABkI6jujB4E7z1D4giPlPG8wilUBF8oucigAEgXAO+1gLVjJu6i9uu0owKH2xzh65Onr1hfZX+0Ck+NSMqpuL23AkAE2Ba24X/wB8AanD6XOgtc30t8eqqcs0LlWIz5dVYI0gGoOjKCN4B+IFJ/Jf4WJcIjG5QX7QFmHwYaj5Goyjp7JMi9lj0wP5HO/4NqeupoZ1e+Vgbb7G5B6iOHzqtHyiDMYrG4vrcbwFY9HeBZhr/wDq6S0tkWoJg4upuPIgjQgg6gjiDurtlBBB1B0IOoI6jVXFLkJlX/IB95R963aUeYFtdLTzTBUZz7KqWNtdAL6delQl7yfIVPNMSbDNGTqSm4qTxKkgX4grvN6v1hJi+dQuikPE9wpsSWChioIJHSRrf3VtxuGAINwQCD1g6g12YW61fYwuvY6pSvm48VM8UYEzCVsViIhlVLMkc8ilnBU2CxId1rkgE6irofSUrB5Q5fMczxhUOXmxlz/atnVjmVLbly3Ou4MdLawH+IpNBkjEhVSEzFmJeJpQ6LYFkFgpOl7PutYh9LSvk5/4tZI2fLG5SMtZXsXthTiecQWP2Vxkzdebqsb8fLjc8InRB9q0TMGzdLm4pECrYMbiXVrWGTW1xYN2lKUClKjxEwRGc7lUsbb7AX0oKWObnG5oewLGXxvui+e8+Fh96pKrIrJGxtmkszkA+1IRfKD1X0HUAK4wGKYxs0oy5SdcrRgqACWytqvEa9m/GuTO3Ltrj10sTzhBc8TYAaknqUcTv8id1QiJ39slF7CGx/vkGt/6bW62r3CxknnHFmI6IP3EP3f6joW8dNQBUWG5QLzPHksFDa3udCAMwt0c17rqbgGqSfha1ZhwqKbqig8TbpH4tvPzqPDYxJrgagAHpCwKtfKwvvBsfKpZsQqWzMATuHE/0jeflVWCaGO+UCMHeWRogerVgB8qTw+0pwKj2Lxn+Toj5p7J+JFFxDKQsttSArjRSTuBB9k8LXIOljfSu8XiBGjOdQADp46DXcBrvrjCzLNHcr0WzKVNmBsSjDqI0Pypq62bm9LNQ4iM6MntrfLwBB3ox6jYfAgHhXGGYqxjYk2GZCdSybiCeJUkAniCp33rjH8orEVDBjmudLaAFQTqRfVhoLn8rzjLvotmu2phpw6hl3Hr3g7ipHAg3BHWKlrPwhyysvBxnHgwsHHhe6m3XmNaFdeOW5tjZqlKpctTvHh5njKh0jd1LDMt1UnUAi+7rqAYiQ4hEVxk5vnJVy+ypGVAGvcFmzEaHSNh1VZDUpXzZ/idrgCJSWd0jtJpdMSuFPOnL0Ok4ItmJAbiLHt/4ic5ckadJ0C5pD7Bm5k5wF6D3Isuu5uItQfQ0r56L+I2YoFiUtJlMYMluiwkI53oEo32Zutjx6jVrkflvnyoyZA8KTJc3LKyoWIsMtlLhTre/CxBIa9ZPK3vsP8A5P2VrVk8re+w/wDk/ZQaq0otKDJ5W97B+Iv61r1kcre9g/EX9a1zQZeCN1Ldtme/WpJyf9Mo+VTk21O7jVfk33MX4af+IrzlP3M34cn/AImuG91vPHvJ69AMfafpt13bUA/AWX4KKndgASTYAEkncAN5NVuU8WYlDBQekBqcqqLE3Y2NhpbdvIrjESZ4VJBXOYcyneA7oGRvkSDTV9N/TqGHnLPIPFEO5RwLDi/HX2dw4k3KoSY8idYsmh43N9xOYC1iosATfefhfA/i3+LpMHiIIkhzhwGJJILEsV5uK33hYHj7S/Gllnq/FheTL44e/wCd/b6fEYYPY6hh7LjRl+B6vA3B43rzCyE3DACRdGtoCN4YcbH52NxraoMdjzHJGgTNmIF7kHVgvRFjcgdI7tPnaVtJl/mie/jkZMvlnbzpq6U3FqquAFgydhio/pIDKB4AMF/tqJceTOYsmg43N/ZDZstrZbnLe+8W+EsfvpPw4j/2lH+hSyz0llWI0CiygAdQFh5V1yVpHl7DOgHUoY5B6MteU5N3z/ij/wDFHWvDf3K5+LtY+2iYllELayvCVLKGDrMYANLg3YHjurXc2BNidNwtc+AvpWVFhwuS0EvQkllXpRn7SUuzt7z+d7dV66WTjlTlaHD8+2+YRs5XpDMY4mkEeexVWyKxtvtrapzy3BmK57sCVsFZixDFSIwB07MCDlva2tqq4vk9JGkLYeX7VCkljEMwKGMm+e4OU2uCNwrkcmqCSsEykyGUFWiBWQlizKc99SzXBuLMRu0oLI5dgzMpLKVcoc0bKNEWRje2ihSCSbAUk5fw6i7MwsGJvHIGUKFZmZSt1AVlNzYWNQNgEJctBM2fNmDNGVOaNYn0z8VUXrhuS0IfNDOxdJI3ZpELFJFRGF+c7KL+Z3kkhsYXGJJmyEnKzITYgZlJVgCRY2IINuIqesvDLzbyOIZc0hGYlovu3sLZ7aAnXfa3ULaUbXAJBXwNrj42JH50HVUuVDcRr2pF/wCt5P2W+dXao473kQ/rPzAA/Qmq539tTPXtVsX0mjTgTmb+lLH/AMigt1E1ZqudZh4Rm39zC/8A4iuJusVBipTdUT22vrvCqLZntxtcADrYcL1BHjyZ2iyaDjc39kHMVtbKbkXvvHxt075WmexYrGtlG82DtZfEk2+VTqxG9p8Ph1S9t59pjqzHrY8f9cKlqngMaZI2fLuJAynMGsAboSBffb4g1gfwP/Fb45pg8QTm8pBUkgFifs3v94W8PgKWWXVXwwuWFzx8mv78b0sYiu66R75E+6BxdRwI3kDeL8augdVUeSseZg10y2txvvvdGuBZhbUcLikUxTDggZsiWA68vRBJ16rk2NTcbLpnLNbS8oaKH7sh/wC3c/x6Bb5gVYdAbXANjcXF7HrHVVOCfnoWJFswcaG4I1F1NhcEa3/91Zwz3RCd5VT5ios10mXbnEmxjbsyJ/3PNfvv8q06y8d7tz1DMPiuo/MVqV0cN6Z5+q3KWJEUUkjKXVEZmVbElQLkDMQN3WaqryvHz4hCnOwBv0d2UuCRfNlsCM1st+je+lWuUY88boVZg6shCFQ1mBBILECsxcABMJeanuGzhc0OXPzXM5vazexplvlvra+tbKPY8ZhoWCIF6crZ23WNppjIzHeoaOQXGgII4GrK4zDtcDKS56S5CWJXKbulri101YfeXrFZewIrMDh5crFyV+wXR0ljZSykMwyyv7RJGlT4Pk7mmVo451I9rKMMgkFwbOq2HDeADrvoJ8JyzhWVXQgZ1Sa2QhyJOijFbXzNqBxNja+tSR8qYVT0XjBKg3AsMoQuLta3sKxAJ3K3Uao4fkkIiqseIBRYlRs0JZRFmCW6Vj0WK6g3G/XWu4+TQoAEU9w2e+aEnPkaMsbtY3zMTpa/lQbkModQwvY7rgqfI2IrM5W99h/8n7Ks8j4URRLGquoUtYOVJ1YtpkOULrYKLAAAAAAVW5W99h/8n7KDVWlFpQZPK3vYPxF/Wtesjlb3sH4i/rWvQZXJ2kSDiqhD/UnQb8wakxUOdHXtKy+YIrmMZZJE4X5xf6X3/POHPzFV8HgCkjuXuGzaWIOrZhmNzew0GgsK48pq1tL4tYaXOituzKDbquN1eYqLOjAaHepO4MDdT8mAPyqKA5HZDuYl0+J1dPje7fBtNxqPFY1llRAlw2XXXixBtpbogXN+Bqslt6Tbr1aw04dQd3Ag71Yb1PiDUlqglw2uZDlfjpmVurOvH4gg+NtK5zy9hD4hyPnbJp+dQLVVMMc7s/3bZE8QDd2HgTYf2X3Ghgd/eEBeKJfXwZzYkeAA8bjSosfjGiaNVjzA9V+BUBVsLXsSdbez8SJk31C3XbQqth9XlbxVB45RmJ83YfKu8VNkW4F2Jsq9pjuH1PAAnhUJcQRi92N7aAXZ2JLEAmwubnfakm/C3S3Tkwe8btSt/wBQsZ/NDUH/AC15vnBcrlzAcT4W6+FuuruBhKRqp1YDpEcXOrN82JPzrbhndqmd6SyXsbb7G3x4Vm3xCxTFxncITGsbLnZgD0VLIqgk2sTpWpVblLGCGKWVhdY0ZyBYaKCTqdB8TpXQzfOSJjwrZXcsIXKXSKzS5JeidRls5jy3voq3vd60YExInAJdow9iW5vKYeZ36ANznPeAFr+FQvy1LHOyyKnNhMLmyvfI00s0YZSUGcdGO98ttbXqBP4vvn+y92kzuc5AyRR4eW65lU6jER+0FtYnda4d5saMzKGYqblGMSo5zlQsTDUJkObpWPRQb89cyQ467KJXNmiXMEi6UfOQB5VJ0DZOeJBXeTYaLUy/xI3OGLmczq7K3NuZFyqsLMyME1I54aNlHRNyNK+hoPjuUsJi5jIGRigL82CY9CYsZFcMDc5g2HOoFs/HpGvroRZVB4AfpXdKBVLlHRoT/OVPwKMf1Aq7VblKMtG2UXYWdR1shDBfmRb51GU3NJnriqsuksZ4FXT4t0XH5K9c4yHnoxlYWOVgSMysu+zC4uCP9b91DhCIlQNd0C5WPFl3X3mx3HjYmuLU02+1yqkpySBj7LgIT1MCSnyOZh8coqWGcMmYA8ejxDDQqfEEEVW5OxJmRucQAbiCCVII1UhgN1yDp/sBJdbN/S/XgFVRFImiEOvASEhh/kAJI+IJ8a9zyn7iDxLlreOXKL+YqEu8XPlXTVj0UHWx3D4byeoAmu8PFkVVGoVQt+JsLXNRwYaxzMcz2tc6ADeVRfui9usmwuTYVBybjWkLhky5bde85robgdIWF7dofEzrpG+03KDWje28qVX+puiv/YirCi2g3DSqrnPIB92M5m8XI6K/IHMfHJT/AJ685zdje9r26ObLny9d8uu63jfSmrfDcjvG+yB1vGvyZ1B/ImtSs0DNKg7AMh+JBRAfjdz/AGVpV08M1izzvaDGFwp5sAtpa4uLcdMy/rVDHxyvAL5hKJIz9mTHoJVP3WNxlvcEkGtaoMXjEiClyek2VQAXZmsTZVUEk2DHQbgTuFaqOS8t36CWAbIc5JJ+6GXIAL/E2rBjxOMyjKHbNlQl0VGSSRSGfLpdI3C9dwzatYGtHB8vxvnBDK6tMMuR2LLFLzRdLL0tctwt8ucXrtOXoDbK5a+S2VHYnOnOKFAXU5OlYagAk2saDOw8+LaSzXVeeswC3yxgSkFWKBSCBHrdyCeG6qJ/5U1i6SCxbKGFmAPMHK1lUGxEgvbgdSNT9Fg+WoJSgjkzZ1VlNmAIZBIAGItmyENl32N7VoUCsnlb32H/AMn7K1qyeVvfYf8AyfsoNVaUWlBk8re9g/EX9a16yOVvewfiL+ta9BS5SjPRkUEsl7galkNs6gdegYDiVA414jAgEEEEAgjUEHcRV6sudOZJP/0Sbn/7ZO8n+Q7/AOU/y+zjy4b7i+GWuneIhDixuOII3qw3MPH/ANG4qKLEkELLYMdARoj/ANPUf5Trvtca1Zqtj8TGi/aaq1xbKXuN5uoB0rnk300vXazVHHCbOnNno6ZvZt7QvnvrbLf2db/KpRhSPduwHAH7RPz6VvAMBXoWXtR+hh++kuqWbWKinxAS1959lRqzHqUf73Djao+ZkPtSAf0IFPzLFvyArvDQotylib2Zr52uODMSTp1HdUJcwQktnf2tyqNQgO/Xix4n5DiTLNErgqyhlO8EXHXuPjXdQyyEnJHYuRfXVUXtv+dhvYjgLkTJbekePIow7qgACRZSwG7MNY0Hw0bwsnXWpUWGgCKFF+JJO8k6lj4k61LXZhj8ZpjbulCKUqyEMWFRRZUVQLWAUAaEkaDqJJ+deJhEUWVVUWI6IC2va9rbtw8hU9KClhuSokFggPT5y7AMc9gAw6iAABa1gBartKUClKUClKUGYi825j+6bvH8CbsnyJ08GAG41NU2LwwkW24g3VhvVhuYfmLcQSDoaqQym5VxaQbxwI7S9an8txrm5cNXca4ZfSOaJlYvGLk2zpuzWFsyk6B7WGuhAANtCJYJ1cXU7tCNxB6mB1B8DUlUecilcqCecW4zDMhspswV9MwDWBGovvrLW1vF+qHJYm6XPfy29nfrmy5fueza/S33qXmpBukBH86XPmpUflXpWXtx+hj++kvWjSzVR8QXJWL4M+9V6wO03huHHgD5JhxvlcsOokIlzpaw3g9TE1bVQAABYDQAaADqFQOIIQihV3D5kkm5JPEk3JPjXEsaKTKyqGC6vbpZeq+/5VMTbU6DjUWGj50hyPs1N0B++w3OR1Dh469VXwxuVRbIn5OhIUsws7nMR2RuVPkLX4XzHjVulK65NdMSq2NwSy5LkhkbOjKbMrZWW44eyzDUHfVmlSMqb+H4WtcNcGRgb8ZJkxDGx0P2kaGxFtLVweQURFWHosrIylmYkFY+ZBBBv7Gnjc/GtilBk8i8gR4ZYwhJKxxoSbHMUjWIOSbkEqi7jb561rUpQKyeVvfYf/J+ytasnlb32H/yfsoNVaUWlBk8re9g/EX9a16yOVvewfiL+ta9ApSlBnPg2j91qndnS34Z4f0nTdbLVeVYprI46Q1yNdG6jp95eBtdT41s1HNArizqGHUwBH51nlxy9zpaZflWpQ8nD7ryJ8Gz+QcMB8q8/wCC3et81Qn8gKx/RyX+cdVn4PBx4YE57AhVuxAAC3yjhc6nXeavjk88ZZCOroKPNVB/OpYMEiG4XpbsxJd7dWZrn86tjxZebRcp6qLnk9gFF7bCzf2Idb79WA4aMKvYbDrGLKN5uSdST1sd5O7yFS0rbHCY+KW2lKUqyClKUClKUClKUClKUClKUCocVhVkAvcEaqw0ZT1qf9bjuNxU1KDMZnj94My9tAT60Gq/EXGl9N1c4aCO5kjynNfpKcw1Nzl1sLnU23nfWrVabARsblbMd7KSjH4spBNY5cX4Xmf5R0ocAeEsg8OgR5lb/nXn/BbjK3yVAfzU1n+jkt84rco4ATAAkixJBAB3qVOjAjcT/wD1weufVbIt3YADKvSbdpmO5fixAqwOTlPts7/Fso+apYH5irUUSqLKoUDcALDyFXnFdatV+U9inHgi5BltYaiMarfgXP3z4bh4kA1fpStpJJqK27KUpUoKUpQKUpQKUpQKyeVvfYf/ACfsrWrJ5W99h/8AJ+yg1VpRaUGTyt72D8Rf1rXrI5W97B+Iv61r0ClKUClKUCsrE8rMDPzcassAIlLOUOfmhLlRQpzdFk1JHtcbGtWqM/JUbM7HMOcFpArMqv0cl2UG18thffYAcBYLcL5lU9YB8xeu65RQAANwAA+ArqgUpSgUpSgUpSgUpSgUpSgUpSgUpSgUpSgUpSgqcrzOkEzRi7rG5UWLnMASLKNW/pG/dWXg8VmmiWHEc8hixBZiVlHOK2GAzZMoBszG2ntGt+lApSlApSlApSlApSlApSlApSlArJ5W99h/8n7K1qyeVvfYf/J+yg1VpRaUGXyqn2kR4B1JPC1XDj4u8j9S/WpZYgwsaqHkiPsigm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VLGsJJYSjBgM97EHfl6vhU2yIuyPKrGHwap7IAoJxSva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23838" y="-1363663"/>
            <a:ext cx="792480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SEhIUEhQVFRMWFBQVFBcWGBsSFRgUGBcYFhcUFBYcICggGh0mGxoWIjEhJSkrLi4uFx8zOD8sNzQtLi4BCgoKDg0OGxAQGiwlHyQsLSw0LCwsLCwsLSwsLSwvLywsLCwsLCwsLCw3NCwsLCwvLCw0LCwsLCwsLCwsLCwsLP/AABEIAI4BYwMBIgACEQEDEQH/xAAbAAEAAwEBAQEAAAAAAAAAAAAAAwQFAgEGB//EAEIQAAIBAgMDCQUGBgICAQUAAAECAwARBBIhFTFBBRMiUVJTYZGSMjNxgdEjQnOhscIGYnKCg8EUorLxo0Njs+Hw/8QAGAEBAAMBAAAAAAAAAAAAAAAAAAECAwT/xAAiEQEBAAIDAAIBBQAAAAAAAAAAAQIRAyExEkFREyJhodH/2gAMAwEAAhEDEQA/AP2nFYnJbiToBxJqieUZO5k8qcqn7WD8Rf1rWoMjaUncyemm0pO5k9Na9KDI2lJ3MnpptKTuZPTWvSgyNpSdzJ6abSk7mT01r0oMjaUncyemm0pO5k9Na9KDI2lJ3MnpptKTuZPTWvSgyNpSdzJ6abSk7mT01r0oMjaUncyemm0pO5k9Na9KDI2lJ3MnpptKTuZPTWvSgyNpSdzJ6abSk7mT01r0oMjaUncyemm0pO5k9Na9KDI2lJ3MnpptKTuZPTWvSgyNpSdzJ6abSk7mT01r0oMjaUncyemm0pO5k9Na9KDI2lJ3MnpptKTuZPTWvSgyNpSdzJ6abSk7mT01r0oMjaUncyemm0pO5k9Na9KDI2lJ3MnpptKTuZPTWvSgyNpSdzJ6abSk7mT01r0oMjaUncyemm0pO5k9Na9KDI2lJ3MnpptKTuZPTWvSgyNpSdzJ6as4fGkkBlKk7ri16vVlcqn7aD/J+yg1aV4KUGTyt72D8Rf1rXrI5W97B+Iv61r0ClKq4zFZSFQXkOoB3KO2/h4byfmRFuhJicSsYGY79ABcsT1Ko1PyqoZ5X3ARjxs8n5dFT6q8hgsSxOZzvY77dQ6l8B+tzXOOw/ORsl7Xtra40INiNLg2sRxBNc+XLu6jSYBwoPtM7HjdyAfii2X8q52fF3UfoX6V1gcPzcape9r62sNSTYDWwF7AX0AFeNj4hoZYwfF1H+6ztu/V4DBIPZGT8MmLzyEXrsCRfZfMOzIL/IOLEfE5q7jkDC6kEdYNx+VdUmeU+zUrqDHgkK4KOdwOqsf5G3HjpodL2FW6oSRhgQwBB3g6iuIpzEQHJaM6Bjqy9Qc8Rwzb+u++t8OXfVZ5YaaVKUrZQpSlApSlApSlApSlApSlApSsx5jN7JIh6xo0nwPBPEat4D2q5ZTGbqZNp5seLlYxnYaGxsinqZ+vwAJHVUJWRvbkIHZjGQW8WN2v4gipEQAAAAACwA0AHUBVKbk/NMsua2UAWtdtL6K19Ab6ixvaue8ly+9NPjpMcDGfaXP+ITKfkXJps+Luo/Qv0qWWVV1Zgo8SB+tRpjojoJIyfBlP+6z3VtQGGt7LyKfBywHwVrr+VSLiZE9oCRetei4+Kk2b4gjwFcYyNmRghysRobkfK41Fxpcai965wETLGoc5mF7m5bQsSBmOpsLC532q8zsm9q2S3Wmhh8Qri6m43HgQepgdQfA61LWbLBc5lOWQaBrXuOy4+8vh4mxB1qzg8VnuCMrrbMt779zKeKmxsfAjQggb4ckyUyx0s0pStFSlKUClKUClKUCsnlb32H/yfsrWrJ5W99h/8n7KDVWlFpQZPK3vYPxF/Wtesjlb3sH4i/rWvQQ4vEc2pa1zoFHFmJsqj4m2tU8PERcsbuxu56z1DqUbgP8AdzXs5zy/yxj/AORh+oQ//IaqyYmQTKgT7M2ucpPAktn9kWIAynU3rn5bcrqNMeu16qpnZzaO2UaGQ6i/EIPvHx3Dx1FMQc7c2NFABkI6jujB4E7z1D4giPlPG8wilUBF8oucigAEgXAO+1gLVjJu6i9uu0owKH2xzh65Onr1hfZX+0Ck+NSMqpuL23AkAE2Ba24X/wB8AanD6XOgtc30t8eqqcs0LlWIz5dVYI0gGoOjKCN4B+IFJ/Jf4WJcIjG5QX7QFmHwYaj5Goyjp7JMi9lj0wP5HO/4NqeupoZ1e+Vgbb7G5B6iOHzqtHyiDMYrG4vrcbwFY9HeBZhr/wDq6S0tkWoJg4upuPIgjQgg6gjiDurtlBBB1B0IOoI6jVXFLkJlX/IB95R963aUeYFtdLTzTBUZz7KqWNtdAL6delQl7yfIVPNMSbDNGTqSm4qTxKkgX4grvN6v1hJi+dQuikPE9wpsSWChioIJHSRrf3VtxuGAINwQCD1g6g12YW61fYwuvY6pSvm48VM8UYEzCVsViIhlVLMkc8ilnBU2CxId1rkgE6irofSUrB5Q5fMczxhUOXmxlz/atnVjmVLbly3Ou4MdLawH+IpNBkjEhVSEzFmJeJpQ6LYFkFgpOl7PutYh9LSvk5/4tZI2fLG5SMtZXsXthTiecQWP2Vxkzdebqsb8fLjc8InRB9q0TMGzdLm4pECrYMbiXVrWGTW1xYN2lKUClKjxEwRGc7lUsbb7AX0oKWObnG5oewLGXxvui+e8+Fh96pKrIrJGxtmkszkA+1IRfKD1X0HUAK4wGKYxs0oy5SdcrRgqACWytqvEa9m/GuTO3Ltrj10sTzhBc8TYAaknqUcTv8id1QiJ39slF7CGx/vkGt/6bW62r3CxknnHFmI6IP3EP3f6joW8dNQBUWG5QLzPHksFDa3udCAMwt0c17rqbgGqSfha1ZhwqKbqig8TbpH4tvPzqPDYxJrgagAHpCwKtfKwvvBsfKpZsQqWzMATuHE/0jeflVWCaGO+UCMHeWRogerVgB8qTw+0pwKj2Lxn+Toj5p7J+JFFxDKQsttSArjRSTuBB9k8LXIOljfSu8XiBGjOdQADp46DXcBrvrjCzLNHcr0WzKVNmBsSjDqI0Pypq62bm9LNQ4iM6MntrfLwBB3ox6jYfAgHhXGGYqxjYk2GZCdSybiCeJUkAniCp33rjH8orEVDBjmudLaAFQTqRfVhoLn8rzjLvotmu2phpw6hl3Hr3g7ipHAg3BHWKlrPwhyysvBxnHgwsHHhe6m3XmNaFdeOW5tjZqlKpctTvHh5njKh0jd1LDMt1UnUAi+7rqAYiQ4hEVxk5vnJVy+ypGVAGvcFmzEaHSNh1VZDUpXzZ/idrgCJSWd0jtJpdMSuFPOnL0Ok4ItmJAbiLHt/4ic5ckadJ0C5pD7Bm5k5wF6D3Isuu5uItQfQ0r56L+I2YoFiUtJlMYMluiwkI53oEo32Zutjx6jVrkflvnyoyZA8KTJc3LKyoWIsMtlLhTre/CxBIa9ZPK3vsP8A5P2VrVk8re+w/wDk/ZQaq0otKDJ5W97B+Iv61r1kcre9g/EX9a1zQZeCN1Ldtme/WpJyf9Mo+VTk21O7jVfk33MX4af+IrzlP3M34cn/AImuG91vPHvJ69AMfafpt13bUA/AWX4KKndgASTYAEkncAN5NVuU8WYlDBQekBqcqqLE3Y2NhpbdvIrjESZ4VJBXOYcyneA7oGRvkSDTV9N/TqGHnLPIPFEO5RwLDi/HX2dw4k3KoSY8idYsmh43N9xOYC1iosATfefhfA/i3+LpMHiIIkhzhwGJJILEsV5uK33hYHj7S/Gllnq/FheTL44e/wCd/b6fEYYPY6hh7LjRl+B6vA3B43rzCyE3DACRdGtoCN4YcbH52NxraoMdjzHJGgTNmIF7kHVgvRFjcgdI7tPnaVtJl/mie/jkZMvlnbzpq6U3FqquAFgydhio/pIDKB4AMF/tqJceTOYsmg43N/ZDZstrZbnLe+8W+EsfvpPw4j/2lH+hSyz0llWI0CiygAdQFh5V1yVpHl7DOgHUoY5B6MteU5N3z/ij/wDFHWvDf3K5+LtY+2iYllELayvCVLKGDrMYANLg3YHjurXc2BNidNwtc+AvpWVFhwuS0EvQkllXpRn7SUuzt7z+d7dV66WTjlTlaHD8+2+YRs5XpDMY4mkEeexVWyKxtvtrapzy3BmK57sCVsFZixDFSIwB07MCDlva2tqq4vk9JGkLYeX7VCkljEMwKGMm+e4OU2uCNwrkcmqCSsEykyGUFWiBWQlizKc99SzXBuLMRu0oLI5dgzMpLKVcoc0bKNEWRje2ihSCSbAUk5fw6i7MwsGJvHIGUKFZmZSt1AVlNzYWNQNgEJctBM2fNmDNGVOaNYn0z8VUXrhuS0IfNDOxdJI3ZpELFJFRGF+c7KL+Z3kkhsYXGJJmyEnKzITYgZlJVgCRY2IINuIqesvDLzbyOIZc0hGYlovu3sLZ7aAnXfa3ULaUbXAJBXwNrj42JH50HVUuVDcRr2pF/wCt5P2W+dXao473kQ/rPzAA/Qmq539tTPXtVsX0mjTgTmb+lLH/AMigt1E1ZqudZh4Rm39zC/8A4iuJusVBipTdUT22vrvCqLZntxtcADrYcL1BHjyZ2iyaDjc39kHMVtbKbkXvvHxt075WmexYrGtlG82DtZfEk2+VTqxG9p8Ph1S9t59pjqzHrY8f9cKlqngMaZI2fLuJAynMGsAboSBffb4g1gfwP/Fb45pg8QTm8pBUkgFifs3v94W8PgKWWXVXwwuWFzx8mv78b0sYiu66R75E+6BxdRwI3kDeL8augdVUeSseZg10y2txvvvdGuBZhbUcLikUxTDggZsiWA68vRBJ16rk2NTcbLpnLNbS8oaKH7sh/wC3c/x6Bb5gVYdAbXANjcXF7HrHVVOCfnoWJFswcaG4I1F1NhcEa3/91Zwz3RCd5VT5ios10mXbnEmxjbsyJ/3PNfvv8q06y8d7tz1DMPiuo/MVqV0cN6Z5+q3KWJEUUkjKXVEZmVbElQLkDMQN3WaqryvHz4hCnOwBv0d2UuCRfNlsCM1st+je+lWuUY88boVZg6shCFQ1mBBILECsxcABMJeanuGzhc0OXPzXM5vazexplvlvra+tbKPY8ZhoWCIF6crZ23WNppjIzHeoaOQXGgII4GrK4zDtcDKS56S5CWJXKbulri101YfeXrFZewIrMDh5crFyV+wXR0ljZSykMwyyv7RJGlT4Pk7mmVo451I9rKMMgkFwbOq2HDeADrvoJ8JyzhWVXQgZ1Sa2QhyJOijFbXzNqBxNja+tSR8qYVT0XjBKg3AsMoQuLta3sKxAJ3K3Uao4fkkIiqseIBRYlRs0JZRFmCW6Vj0WK6g3G/XWu4+TQoAEU9w2e+aEnPkaMsbtY3zMTpa/lQbkModQwvY7rgqfI2IrM5W99h/8n7Ks8j4URRLGquoUtYOVJ1YtpkOULrYKLAAAAAAVW5W99h/8n7KDVWlFpQZPK3vYPxF/Wtesjlb3sH4i/rWvQZXJ2kSDiqhD/UnQb8wakxUOdHXtKy+YIrmMZZJE4X5xf6X3/POHPzFV8HgCkjuXuGzaWIOrZhmNzew0GgsK48pq1tL4tYaXOituzKDbquN1eYqLOjAaHepO4MDdT8mAPyqKA5HZDuYl0+J1dPje7fBtNxqPFY1llRAlw2XXXixBtpbogXN+Bqslt6Tbr1aw04dQd3Ag71Yb1PiDUlqglw2uZDlfjpmVurOvH4gg+NtK5zy9hD4hyPnbJp+dQLVVMMc7s/3bZE8QDd2HgTYf2X3Ghgd/eEBeKJfXwZzYkeAA8bjSosfjGiaNVjzA9V+BUBVsLXsSdbez8SJk31C3XbQqth9XlbxVB45RmJ83YfKu8VNkW4F2Jsq9pjuH1PAAnhUJcQRi92N7aAXZ2JLEAmwubnfakm/C3S3Tkwe8btSt/wBQsZ/NDUH/AC15vnBcrlzAcT4W6+FuuruBhKRqp1YDpEcXOrN82JPzrbhndqmd6SyXsbb7G3x4Vm3xCxTFxncITGsbLnZgD0VLIqgk2sTpWpVblLGCGKWVhdY0ZyBYaKCTqdB8TpXQzfOSJjwrZXcsIXKXSKzS5JeidRls5jy3voq3vd60YExInAJdow9iW5vKYeZ36ANznPeAFr+FQvy1LHOyyKnNhMLmyvfI00s0YZSUGcdGO98ttbXqBP4vvn+y92kzuc5AyRR4eW65lU6jER+0FtYnda4d5saMzKGYqblGMSo5zlQsTDUJkObpWPRQb89cyQ467KJXNmiXMEi6UfOQB5VJ0DZOeJBXeTYaLUy/xI3OGLmczq7K3NuZFyqsLMyME1I54aNlHRNyNK+hoPjuUsJi5jIGRigL82CY9CYsZFcMDc5g2HOoFs/HpGvroRZVB4AfpXdKBVLlHRoT/OVPwKMf1Aq7VblKMtG2UXYWdR1shDBfmRb51GU3NJnriqsuksZ4FXT4t0XH5K9c4yHnoxlYWOVgSMysu+zC4uCP9b91DhCIlQNd0C5WPFl3X3mx3HjYmuLU02+1yqkpySBj7LgIT1MCSnyOZh8coqWGcMmYA8ejxDDQqfEEEVW5OxJmRucQAbiCCVII1UhgN1yDp/sBJdbN/S/XgFVRFImiEOvASEhh/kAJI+IJ8a9zyn7iDxLlreOXKL+YqEu8XPlXTVj0UHWx3D4byeoAmu8PFkVVGoVQt+JsLXNRwYaxzMcz2tc6ADeVRfui9usmwuTYVBybjWkLhky5bde85robgdIWF7dofEzrpG+03KDWje28qVX+puiv/YirCi2g3DSqrnPIB92M5m8XI6K/IHMfHJT/AJ685zdje9r26ObLny9d8uu63jfSmrfDcjvG+yB1vGvyZ1B/ImtSs0DNKg7AMh+JBRAfjdz/AGVpV08M1izzvaDGFwp5sAtpa4uLcdMy/rVDHxyvAL5hKJIz9mTHoJVP3WNxlvcEkGtaoMXjEiClyek2VQAXZmsTZVUEk2DHQbgTuFaqOS8t36CWAbIc5JJ+6GXIAL/E2rBjxOMyjKHbNlQl0VGSSRSGfLpdI3C9dwzatYGtHB8vxvnBDK6tMMuR2LLFLzRdLL0tctwt8ucXrtOXoDbK5a+S2VHYnOnOKFAXU5OlYagAk2saDOw8+LaSzXVeeswC3yxgSkFWKBSCBHrdyCeG6qJ/5U1i6SCxbKGFmAPMHK1lUGxEgvbgdSNT9Fg+WoJSgjkzZ1VlNmAIZBIAGItmyENl32N7VoUCsnlb32H/AMn7K1qyeVvfYf8AyfsoNVaUWlBk8re9g/EX9a16yOVvewfiL+ta9BS5SjPRkUEsl7galkNs6gdegYDiVA414jAgEEEEAgjUEHcRV6sudOZJP/0Sbn/7ZO8n+Q7/AOU/y+zjy4b7i+GWuneIhDixuOII3qw3MPH/ANG4qKLEkELLYMdARoj/ANPUf5Trvtca1Zqtj8TGi/aaq1xbKXuN5uoB0rnk300vXazVHHCbOnNno6ZvZt7QvnvrbLf2db/KpRhSPduwHAH7RPz6VvAMBXoWXtR+hh++kuqWbWKinxAS1959lRqzHqUf73Djao+ZkPtSAf0IFPzLFvyArvDQotylib2Zr52uODMSTp1HdUJcwQktnf2tyqNQgO/Xix4n5DiTLNErgqyhlO8EXHXuPjXdQyyEnJHYuRfXVUXtv+dhvYjgLkTJbekePIow7qgACRZSwG7MNY0Hw0bwsnXWpUWGgCKFF+JJO8k6lj4k61LXZhj8ZpjbulCKUqyEMWFRRZUVQLWAUAaEkaDqJJ+deJhEUWVVUWI6IC2va9rbtw8hU9KClhuSokFggPT5y7AMc9gAw6iAABa1gBartKUClKUClKUGYi825j+6bvH8CbsnyJ08GAG41NU2LwwkW24g3VhvVhuYfmLcQSDoaqQym5VxaQbxwI7S9an8txrm5cNXca4ZfSOaJlYvGLk2zpuzWFsyk6B7WGuhAANtCJYJ1cXU7tCNxB6mB1B8DUlUecilcqCecW4zDMhspswV9MwDWBGovvrLW1vF+qHJYm6XPfy29nfrmy5fueza/S33qXmpBukBH86XPmpUflXpWXtx+hj++kvWjSzVR8QXJWL4M+9V6wO03huHHgD5JhxvlcsOokIlzpaw3g9TE1bVQAABYDQAaADqFQOIIQihV3D5kkm5JPEk3JPjXEsaKTKyqGC6vbpZeq+/5VMTbU6DjUWGj50hyPs1N0B++w3OR1Dh469VXwxuVRbIn5OhIUsws7nMR2RuVPkLX4XzHjVulK65NdMSq2NwSy5LkhkbOjKbMrZWW44eyzDUHfVmlSMqb+H4WtcNcGRgb8ZJkxDGx0P2kaGxFtLVweQURFWHosrIylmYkFY+ZBBBv7Gnjc/GtilBk8i8gR4ZYwhJKxxoSbHMUjWIOSbkEqi7jb561rUpQKyeVvfYf/J+ytasnlb32H/yfsoNVaUWlBk8re9g/EX9a16yOVvewfiL+ta9ApSlBnPg2j91qndnS34Z4f0nTdbLVeVYprI46Q1yNdG6jp95eBtdT41s1HNArizqGHUwBH51nlxy9zpaZflWpQ8nD7ryJ8Gz+QcMB8q8/wCC3et81Qn8gKx/RyX+cdVn4PBx4YE57AhVuxAAC3yjhc6nXeavjk88ZZCOroKPNVB/OpYMEiG4XpbsxJd7dWZrn86tjxZebRcp6qLnk9gFF7bCzf2Idb79WA4aMKvYbDrGLKN5uSdST1sd5O7yFS0rbHCY+KW2lKUqyClKUClKUClKUClKUClKUCocVhVkAvcEaqw0ZT1qf9bjuNxU1KDMZnj94My9tAT60Gq/EXGl9N1c4aCO5kjynNfpKcw1Nzl1sLnU23nfWrVabARsblbMd7KSjH4spBNY5cX4Xmf5R0ocAeEsg8OgR5lb/nXn/BbjK3yVAfzU1n+jkt84rco4ATAAkixJBAB3qVOjAjcT/wD1weufVbIt3YADKvSbdpmO5fixAqwOTlPts7/Fso+apYH5irUUSqLKoUDcALDyFXnFdatV+U9inHgi5BltYaiMarfgXP3z4bh4kA1fpStpJJqK27KUpUoKUpQKUpQKUpQKyeVvfYf/ACfsrWrJ5W99h/8AJ+yg1VpRaUGTyt72D8Rf1rXrI5W97B+Iv61r0ClKUClKUCsrE8rMDPzcassAIlLOUOfmhLlRQpzdFk1JHtcbGtWqM/JUbM7HMOcFpArMqv0cl2UG18thffYAcBYLcL5lU9YB8xeu65RQAANwAA+ArqgUpSgUpSgUpSgUpSgUpSgUpSgUpSgUpSgUpSgqcrzOkEzRi7rG5UWLnMASLKNW/pG/dWXg8VmmiWHEc8hixBZiVlHOK2GAzZMoBszG2ntGt+lApSlApSlApSlApSlApSlApSlArJ5W99h/8n7K1qyeVvfYf/J+yg1VpRaUGXyqn2kR4B1JPC1XDj4u8j9S/WpZYgwsaqHkiPsigm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VLGsJJYSjBgM97EHfl6vhU2yIuyPKrGHwap7IAoJxSva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76238" y="-1211263"/>
            <a:ext cx="792480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xQSEhIUEhQVFRMWFBQVFBcWGBsSFRgUGBcYFhcUFBYcICggGh0mGxoWIjEhJSkrLi4uFx8zOD8sNzQtLi4BCgoKDg0OGxAQGiwlHyQsLSw0LCwsLCwsLSwsLSwvLywsLCwsLCwsLCw3NCwsLCwvLCw0LCwsLCwsLCwsLCwsLP/AABEIAI4BYwMBIgACEQEDEQH/xAAbAAEAAwEBAQEAAAAAAAAAAAAAAwQFAgEGB//EAEIQAAIBAgMDCQUGBgICAQUAAAECAwARBBIhFTFBBRMiUVJTYZGSMjNxgdEjQnOhscIGYnKCg8EUorLxo0Njs+Hw/8QAGAEBAAMBAAAAAAAAAAAAAAAAAAECAwT/xAAiEQEBAAIDAAIBBQAAAAAAAAAAAQIRAyExEkFREyJhodH/2gAMAwEAAhEDEQA/AP2nFYnJbiToBxJqieUZO5k8qcqn7WD8Rf1rWoMjaUncyemm0pO5k9Na9KDI2lJ3MnpptKTuZPTWvSgyNpSdzJ6abSk7mT01r0oMjaUncyemm0pO5k9Na9KDI2lJ3MnpptKTuZPTWvSgyNpSdzJ6abSk7mT01r0oMjaUncyemm0pO5k9Na9KDI2lJ3MnpptKTuZPTWvSgyNpSdzJ6abSk7mT01r0oMjaUncyemm0pO5k9Na9KDI2lJ3MnpptKTuZPTWvSgyNpSdzJ6abSk7mT01r0oMjaUncyemm0pO5k9Na9KDI2lJ3MnpptKTuZPTWvSgyNpSdzJ6abSk7mT01r0oMjaUncyemm0pO5k9Na9KDI2lJ3MnpptKTuZPTWvSgyNpSdzJ6abSk7mT01r0oMjaUncyemm0pO5k9Na9KDI2lJ3MnpptKTuZPTWvSgyNpSdzJ6as4fGkkBlKk7ri16vVlcqn7aD/J+yg1aV4KUGTyt72D8Rf1rXrI5W97B+Iv61r0ClKq4zFZSFQXkOoB3KO2/h4byfmRFuhJicSsYGY79ABcsT1Ko1PyqoZ5X3ARjxs8n5dFT6q8hgsSxOZzvY77dQ6l8B+tzXOOw/ORsl7Xtra40INiNLg2sRxBNc+XLu6jSYBwoPtM7HjdyAfii2X8q52fF3UfoX6V1gcPzcape9r62sNSTYDWwF7AX0AFeNj4hoZYwfF1H+6ztu/V4DBIPZGT8MmLzyEXrsCRfZfMOzIL/IOLEfE5q7jkDC6kEdYNx+VdUmeU+zUrqDHgkK4KOdwOqsf5G3HjpodL2FW6oSRhgQwBB3g6iuIpzEQHJaM6Bjqy9Qc8Rwzb+u++t8OXfVZ5YaaVKUrZQpSlApSlApSlApSlApSlApSsx5jN7JIh6xo0nwPBPEat4D2q5ZTGbqZNp5seLlYxnYaGxsinqZ+vwAJHVUJWRvbkIHZjGQW8WN2v4gipEQAAAAACwA0AHUBVKbk/NMsua2UAWtdtL6K19Ab6ixvaue8ly+9NPjpMcDGfaXP+ITKfkXJps+Luo/Qv0qWWVV1Zgo8SB+tRpjojoJIyfBlP+6z3VtQGGt7LyKfBywHwVrr+VSLiZE9oCRetei4+Kk2b4gjwFcYyNmRghysRobkfK41Fxpcai965wETLGoc5mF7m5bQsSBmOpsLC532q8zsm9q2S3Wmhh8Qri6m43HgQepgdQfA61LWbLBc5lOWQaBrXuOy4+8vh4mxB1qzg8VnuCMrrbMt779zKeKmxsfAjQggb4ckyUyx0s0pStFSlKUClKUClKUCsnlb32H/yfsrWrJ5W99h/8n7KDVWlFpQZPK3vYPxF/Wtesjlb3sH4i/rWvQQ4vEc2pa1zoFHFmJsqj4m2tU8PERcsbuxu56z1DqUbgP8AdzXs5zy/yxj/AORh+oQ//IaqyYmQTKgT7M2ucpPAktn9kWIAynU3rn5bcrqNMeu16qpnZzaO2UaGQ6i/EIPvHx3Dx1FMQc7c2NFABkI6jujB4E7z1D4giPlPG8wilUBF8oucigAEgXAO+1gLVjJu6i9uu0owKH2xzh65Onr1hfZX+0Ck+NSMqpuL23AkAE2Ba24X/wB8AanD6XOgtc30t8eqqcs0LlWIz5dVYI0gGoOjKCN4B+IFJ/Jf4WJcIjG5QX7QFmHwYaj5Goyjp7JMi9lj0wP5HO/4NqeupoZ1e+Vgbb7G5B6iOHzqtHyiDMYrG4vrcbwFY9HeBZhr/wDq6S0tkWoJg4upuPIgjQgg6gjiDurtlBBB1B0IOoI6jVXFLkJlX/IB95R963aUeYFtdLTzTBUZz7KqWNtdAL6delQl7yfIVPNMSbDNGTqSm4qTxKkgX4grvN6v1hJi+dQuikPE9wpsSWChioIJHSRrf3VtxuGAINwQCD1g6g12YW61fYwuvY6pSvm48VM8UYEzCVsViIhlVLMkc8ilnBU2CxId1rkgE6irofSUrB5Q5fMczxhUOXmxlz/atnVjmVLbly3Ou4MdLawH+IpNBkjEhVSEzFmJeJpQ6LYFkFgpOl7PutYh9LSvk5/4tZI2fLG5SMtZXsXthTiecQWP2Vxkzdebqsb8fLjc8InRB9q0TMGzdLm4pECrYMbiXVrWGTW1xYN2lKUClKjxEwRGc7lUsbb7AX0oKWObnG5oewLGXxvui+e8+Fh96pKrIrJGxtmkszkA+1IRfKD1X0HUAK4wGKYxs0oy5SdcrRgqACWytqvEa9m/GuTO3Ltrj10sTzhBc8TYAaknqUcTv8id1QiJ39slF7CGx/vkGt/6bW62r3CxknnHFmI6IP3EP3f6joW8dNQBUWG5QLzPHksFDa3udCAMwt0c17rqbgGqSfha1ZhwqKbqig8TbpH4tvPzqPDYxJrgagAHpCwKtfKwvvBsfKpZsQqWzMATuHE/0jeflVWCaGO+UCMHeWRogerVgB8qTw+0pwKj2Lxn+Toj5p7J+JFFxDKQsttSArjRSTuBB9k8LXIOljfSu8XiBGjOdQADp46DXcBrvrjCzLNHcr0WzKVNmBsSjDqI0Pypq62bm9LNQ4iM6MntrfLwBB3ox6jYfAgHhXGGYqxjYk2GZCdSybiCeJUkAniCp33rjH8orEVDBjmudLaAFQTqRfVhoLn8rzjLvotmu2phpw6hl3Hr3g7ipHAg3BHWKlrPwhyysvBxnHgwsHHhe6m3XmNaFdeOW5tjZqlKpctTvHh5njKh0jd1LDMt1UnUAi+7rqAYiQ4hEVxk5vnJVy+ypGVAGvcFmzEaHSNh1VZDUpXzZ/idrgCJSWd0jtJpdMSuFPOnL0Ok4ItmJAbiLHt/4ic5ckadJ0C5pD7Bm5k5wF6D3Isuu5uItQfQ0r56L+I2YoFiUtJlMYMluiwkI53oEo32Zutjx6jVrkflvnyoyZA8KTJc3LKyoWIsMtlLhTre/CxBIa9ZPK3vsP8A5P2VrVk8re+w/wDk/ZQaq0otKDJ5W97B+Iv61r1kcre9g/EX9a1zQZeCN1Ldtme/WpJyf9Mo+VTk21O7jVfk33MX4af+IrzlP3M34cn/AImuG91vPHvJ69AMfafpt13bUA/AWX4KKndgASTYAEkncAN5NVuU8WYlDBQekBqcqqLE3Y2NhpbdvIrjESZ4VJBXOYcyneA7oGRvkSDTV9N/TqGHnLPIPFEO5RwLDi/HX2dw4k3KoSY8idYsmh43N9xOYC1iosATfefhfA/i3+LpMHiIIkhzhwGJJILEsV5uK33hYHj7S/Gllnq/FheTL44e/wCd/b6fEYYPY6hh7LjRl+B6vA3B43rzCyE3DACRdGtoCN4YcbH52NxraoMdjzHJGgTNmIF7kHVgvRFjcgdI7tPnaVtJl/mie/jkZMvlnbzpq6U3FqquAFgydhio/pIDKB4AMF/tqJceTOYsmg43N/ZDZstrZbnLe+8W+EsfvpPw4j/2lH+hSyz0llWI0CiygAdQFh5V1yVpHl7DOgHUoY5B6MteU5N3z/ij/wDFHWvDf3K5+LtY+2iYllELayvCVLKGDrMYANLg3YHjurXc2BNidNwtc+AvpWVFhwuS0EvQkllXpRn7SUuzt7z+d7dV66WTjlTlaHD8+2+YRs5XpDMY4mkEeexVWyKxtvtrapzy3BmK57sCVsFZixDFSIwB07MCDlva2tqq4vk9JGkLYeX7VCkljEMwKGMm+e4OU2uCNwrkcmqCSsEykyGUFWiBWQlizKc99SzXBuLMRu0oLI5dgzMpLKVcoc0bKNEWRje2ihSCSbAUk5fw6i7MwsGJvHIGUKFZmZSt1AVlNzYWNQNgEJctBM2fNmDNGVOaNYn0z8VUXrhuS0IfNDOxdJI3ZpELFJFRGF+c7KL+Z3kkhsYXGJJmyEnKzITYgZlJVgCRY2IINuIqesvDLzbyOIZc0hGYlovu3sLZ7aAnXfa3ULaUbXAJBXwNrj42JH50HVUuVDcRr2pF/wCt5P2W+dXao473kQ/rPzAA/Qmq539tTPXtVsX0mjTgTmb+lLH/AMigt1E1ZqudZh4Rm39zC/8A4iuJusVBipTdUT22vrvCqLZntxtcADrYcL1BHjyZ2iyaDjc39kHMVtbKbkXvvHxt075WmexYrGtlG82DtZfEk2+VTqxG9p8Ph1S9t59pjqzHrY8f9cKlqngMaZI2fLuJAynMGsAboSBffb4g1gfwP/Fb45pg8QTm8pBUkgFifs3v94W8PgKWWXVXwwuWFzx8mv78b0sYiu66R75E+6BxdRwI3kDeL8augdVUeSseZg10y2txvvvdGuBZhbUcLikUxTDggZsiWA68vRBJ16rk2NTcbLpnLNbS8oaKH7sh/wC3c/x6Bb5gVYdAbXANjcXF7HrHVVOCfnoWJFswcaG4I1F1NhcEa3/91Zwz3RCd5VT5ios10mXbnEmxjbsyJ/3PNfvv8q06y8d7tz1DMPiuo/MVqV0cN6Z5+q3KWJEUUkjKXVEZmVbElQLkDMQN3WaqryvHz4hCnOwBv0d2UuCRfNlsCM1st+je+lWuUY88boVZg6shCFQ1mBBILECsxcABMJeanuGzhc0OXPzXM5vazexplvlvra+tbKPY8ZhoWCIF6crZ23WNppjIzHeoaOQXGgII4GrK4zDtcDKS56S5CWJXKbulri101YfeXrFZewIrMDh5crFyV+wXR0ljZSykMwyyv7RJGlT4Pk7mmVo451I9rKMMgkFwbOq2HDeADrvoJ8JyzhWVXQgZ1Sa2QhyJOijFbXzNqBxNja+tSR8qYVT0XjBKg3AsMoQuLta3sKxAJ3K3Uao4fkkIiqseIBRYlRs0JZRFmCW6Vj0WK6g3G/XWu4+TQoAEU9w2e+aEnPkaMsbtY3zMTpa/lQbkModQwvY7rgqfI2IrM5W99h/8n7Ks8j4URRLGquoUtYOVJ1YtpkOULrYKLAAAAAAVW5W99h/8n7KDVWlFpQZPK3vYPxF/Wtesjlb3sH4i/rWvQZXJ2kSDiqhD/UnQb8wakxUOdHXtKy+YIrmMZZJE4X5xf6X3/POHPzFV8HgCkjuXuGzaWIOrZhmNzew0GgsK48pq1tL4tYaXOituzKDbquN1eYqLOjAaHepO4MDdT8mAPyqKA5HZDuYl0+J1dPje7fBtNxqPFY1llRAlw2XXXixBtpbogXN+Bqslt6Tbr1aw04dQd3Ag71Yb1PiDUlqglw2uZDlfjpmVurOvH4gg+NtK5zy9hD4hyPnbJp+dQLVVMMc7s/3bZE8QDd2HgTYf2X3Ghgd/eEBeKJfXwZzYkeAA8bjSosfjGiaNVjzA9V+BUBVsLXsSdbez8SJk31C3XbQqth9XlbxVB45RmJ83YfKu8VNkW4F2Jsq9pjuH1PAAnhUJcQRi92N7aAXZ2JLEAmwubnfakm/C3S3Tkwe8btSt/wBQsZ/NDUH/AC15vnBcrlzAcT4W6+FuuruBhKRqp1YDpEcXOrN82JPzrbhndqmd6SyXsbb7G3x4Vm3xCxTFxncITGsbLnZgD0VLIqgk2sTpWpVblLGCGKWVhdY0ZyBYaKCTqdB8TpXQzfOSJjwrZXcsIXKXSKzS5JeidRls5jy3voq3vd60YExInAJdow9iW5vKYeZ36ANznPeAFr+FQvy1LHOyyKnNhMLmyvfI00s0YZSUGcdGO98ttbXqBP4vvn+y92kzuc5AyRR4eW65lU6jER+0FtYnda4d5saMzKGYqblGMSo5zlQsTDUJkObpWPRQb89cyQ467KJXNmiXMEi6UfOQB5VJ0DZOeJBXeTYaLUy/xI3OGLmczq7K3NuZFyqsLMyME1I54aNlHRNyNK+hoPjuUsJi5jIGRigL82CY9CYsZFcMDc5g2HOoFs/HpGvroRZVB4AfpXdKBVLlHRoT/OVPwKMf1Aq7VblKMtG2UXYWdR1shDBfmRb51GU3NJnriqsuksZ4FXT4t0XH5K9c4yHnoxlYWOVgSMysu+zC4uCP9b91DhCIlQNd0C5WPFl3X3mx3HjYmuLU02+1yqkpySBj7LgIT1MCSnyOZh8coqWGcMmYA8ejxDDQqfEEEVW5OxJmRucQAbiCCVII1UhgN1yDp/sBJdbN/S/XgFVRFImiEOvASEhh/kAJI+IJ8a9zyn7iDxLlreOXKL+YqEu8XPlXTVj0UHWx3D4byeoAmu8PFkVVGoVQt+JsLXNRwYaxzMcz2tc6ADeVRfui9usmwuTYVBybjWkLhky5bde85robgdIWF7dofEzrpG+03KDWje28qVX+puiv/YirCi2g3DSqrnPIB92M5m8XI6K/IHMfHJT/AJ685zdje9r26ObLny9d8uu63jfSmrfDcjvG+yB1vGvyZ1B/ImtSs0DNKg7AMh+JBRAfjdz/AGVpV08M1izzvaDGFwp5sAtpa4uLcdMy/rVDHxyvAL5hKJIz9mTHoJVP3WNxlvcEkGtaoMXjEiClyek2VQAXZmsTZVUEk2DHQbgTuFaqOS8t36CWAbIc5JJ+6GXIAL/E2rBjxOMyjKHbNlQl0VGSSRSGfLpdI3C9dwzatYGtHB8vxvnBDK6tMMuR2LLFLzRdLL0tctwt8ucXrtOXoDbK5a+S2VHYnOnOKFAXU5OlYagAk2saDOw8+LaSzXVeeswC3yxgSkFWKBSCBHrdyCeG6qJ/5U1i6SCxbKGFmAPMHK1lUGxEgvbgdSNT9Fg+WoJSgjkzZ1VlNmAIZBIAGItmyENl32N7VoUCsnlb32H/AMn7K1qyeVvfYf8AyfsoNVaUWlBk8re9g/EX9a16yOVvewfiL+ta9BS5SjPRkUEsl7galkNs6gdegYDiVA414jAgEEEEAgjUEHcRV6sudOZJP/0Sbn/7ZO8n+Q7/AOU/y+zjy4b7i+GWuneIhDixuOII3qw3MPH/ANG4qKLEkELLYMdARoj/ANPUf5Trvtca1Zqtj8TGi/aaq1xbKXuN5uoB0rnk300vXazVHHCbOnNno6ZvZt7QvnvrbLf2db/KpRhSPduwHAH7RPz6VvAMBXoWXtR+hh++kuqWbWKinxAS1959lRqzHqUf73Djao+ZkPtSAf0IFPzLFvyArvDQotylib2Zr52uODMSTp1HdUJcwQktnf2tyqNQgO/Xix4n5DiTLNErgqyhlO8EXHXuPjXdQyyEnJHYuRfXVUXtv+dhvYjgLkTJbekePIow7qgACRZSwG7MNY0Hw0bwsnXWpUWGgCKFF+JJO8k6lj4k61LXZhj8ZpjbulCKUqyEMWFRRZUVQLWAUAaEkaDqJJ+deJhEUWVVUWI6IC2va9rbtw8hU9KClhuSokFggPT5y7AMc9gAw6iAABa1gBartKUClKUClKUGYi825j+6bvH8CbsnyJ08GAG41NU2LwwkW24g3VhvVhuYfmLcQSDoaqQym5VxaQbxwI7S9an8txrm5cNXca4ZfSOaJlYvGLk2zpuzWFsyk6B7WGuhAANtCJYJ1cXU7tCNxB6mB1B8DUlUecilcqCecW4zDMhspswV9MwDWBGovvrLW1vF+qHJYm6XPfy29nfrmy5fueza/S33qXmpBukBH86XPmpUflXpWXtx+hj++kvWjSzVR8QXJWL4M+9V6wO03huHHgD5JhxvlcsOokIlzpaw3g9TE1bVQAABYDQAaADqFQOIIQihV3D5kkm5JPEk3JPjXEsaKTKyqGC6vbpZeq+/5VMTbU6DjUWGj50hyPs1N0B++w3OR1Dh469VXwxuVRbIn5OhIUsws7nMR2RuVPkLX4XzHjVulK65NdMSq2NwSy5LkhkbOjKbMrZWW44eyzDUHfVmlSMqb+H4WtcNcGRgb8ZJkxDGx0P2kaGxFtLVweQURFWHosrIylmYkFY+ZBBBv7Gnjc/GtilBk8i8gR4ZYwhJKxxoSbHMUjWIOSbkEqi7jb561rUpQKyeVvfYf/J+ytasnlb32H/yfsoNVaUWlBk8re9g/EX9a16yOVvewfiL+ta9ApSlBnPg2j91qndnS34Z4f0nTdbLVeVYprI46Q1yNdG6jp95eBtdT41s1HNArizqGHUwBH51nlxy9zpaZflWpQ8nD7ryJ8Gz+QcMB8q8/wCC3et81Qn8gKx/RyX+cdVn4PBx4YE57AhVuxAAC3yjhc6nXeavjk88ZZCOroKPNVB/OpYMEiG4XpbsxJd7dWZrn86tjxZebRcp6qLnk9gFF7bCzf2Idb79WA4aMKvYbDrGLKN5uSdST1sd5O7yFS0rbHCY+KW2lKUqyClKUClKUClKUClKUClKUCocVhVkAvcEaqw0ZT1qf9bjuNxU1KDMZnj94My9tAT60Gq/EXGl9N1c4aCO5kjynNfpKcw1Nzl1sLnU23nfWrVabARsblbMd7KSjH4spBNY5cX4Xmf5R0ocAeEsg8OgR5lb/nXn/BbjK3yVAfzU1n+jkt84rco4ATAAkixJBAB3qVOjAjcT/wD1weufVbIt3YADKvSbdpmO5fixAqwOTlPts7/Fso+apYH5irUUSqLKoUDcALDyFXnFdatV+U9inHgi5BltYaiMarfgXP3z4bh4kA1fpStpJJqK27KUpUoKUpQKUpQKUpQKyeVvfYf/ACfsrWrJ5W99h/8AJ+yg1VpRaUGTyt72D8Rf1rXrI5W97B+Iv61r0ClKUClKUCsrE8rMDPzcassAIlLOUOfmhLlRQpzdFk1JHtcbGtWqM/JUbM7HMOcFpArMqv0cl2UG18thffYAcBYLcL5lU9YB8xeu65RQAANwAA+ArqgUpSgUpSgUpSgUpSgUpSgUpSgUpSgUpSgUpSgqcrzOkEzRi7rG5UWLnMASLKNW/pG/dWXg8VmmiWHEc8hixBZiVlHOK2GAzZMoBszG2ntGt+lApSlApSlApSlApSlApSlApSlArJ5W99h/8n7K1qyeVvfYf/J+yg1VpRaUGXyqn2kR4B1JPC1XDj4u8j9S/WpZYgwsaqHkiPsigm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TaEXex+tfrUGyIuyPKmyIuyPKgn2hF3sfrX602hF3sfrX61BsiLsjypsiLsjyoJ9oRd7H61+tNoRd7H61+tQbIi7I8qbIi7I8qCfaEXex+tfrVLGsJJYSjBgM97EHfl6vhU2yIuyPKrGHwap7IAoJxSvaUH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28638" y="-1058863"/>
            <a:ext cx="792480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57200"/>
            <a:ext cx="2752725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04440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Periodic Trends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Nuclear Charge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Shielding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Atomic Radius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2836" y="1676400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33800" y="2819400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40386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470783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4648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601200" y="4443480"/>
              <a:ext cx="623160" cy="270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1840" y="4434120"/>
                <a:ext cx="641880" cy="4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6524071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PERIODIC TRENDS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Ionic Radius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Ionization Energy</a:t>
            </a:r>
          </a:p>
          <a:p>
            <a:pPr algn="ctr"/>
            <a:endParaRPr lang="en-US" sz="4000" dirty="0" smtClean="0">
              <a:solidFill>
                <a:schemeClr val="bg1"/>
              </a:solidFill>
            </a:endParaRPr>
          </a:p>
          <a:p>
            <a:pPr algn="r"/>
            <a:r>
              <a:rPr lang="en-US" sz="4000" dirty="0" err="1" smtClean="0">
                <a:solidFill>
                  <a:schemeClr val="bg1"/>
                </a:solidFill>
              </a:rPr>
              <a:t>Electronegativity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676400"/>
            <a:ext cx="457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4600" y="3200400"/>
            <a:ext cx="457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43400" y="4648200"/>
            <a:ext cx="457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IONIC RADIUS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Size of the 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>
                <a:solidFill>
                  <a:schemeClr val="bg1"/>
                </a:solidFill>
              </a:rPr>
              <a:t>Decreases </a:t>
            </a:r>
            <a:r>
              <a:rPr lang="en-US" sz="4000" dirty="0" smtClean="0">
                <a:solidFill>
                  <a:schemeClr val="bg1"/>
                </a:solidFill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sym typeface="Wingdings"/>
              </a:rPr>
              <a:t>)</a:t>
            </a:r>
            <a:r>
              <a:rPr lang="en-US" sz="4000" dirty="0" smtClean="0">
                <a:solidFill>
                  <a:schemeClr val="bg1"/>
                </a:solidFill>
              </a:rPr>
              <a:t> Across Period</a:t>
            </a:r>
          </a:p>
          <a:p>
            <a:pPr algn="ctr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4000" dirty="0" err="1" smtClean="0">
                <a:solidFill>
                  <a:schemeClr val="bg1"/>
                </a:solidFill>
              </a:rPr>
              <a:t>Cations</a:t>
            </a:r>
            <a:r>
              <a:rPr lang="en-US" sz="4000" dirty="0" smtClean="0">
                <a:solidFill>
                  <a:schemeClr val="bg1"/>
                </a:solidFill>
              </a:rPr>
              <a:t> smaller than anions-trend restarts with NM</a:t>
            </a:r>
          </a:p>
          <a:p>
            <a:pPr algn="ctr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981200" y="2286000"/>
            <a:ext cx="495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4000" dirty="0">
                <a:solidFill>
                  <a:schemeClr val="bg1"/>
                </a:solidFill>
              </a:rPr>
              <a:t>Increases (</a:t>
            </a:r>
            <a:r>
              <a:rPr lang="en-US" sz="4000" dirty="0">
                <a:solidFill>
                  <a:schemeClr val="bg1"/>
                </a:solidFill>
                <a:sym typeface="Wingdings"/>
              </a:rPr>
              <a:t>)</a:t>
            </a:r>
            <a:r>
              <a:rPr lang="en-US" sz="4000" dirty="0" smtClean="0">
                <a:solidFill>
                  <a:schemeClr val="bg1"/>
                </a:solidFill>
              </a:rPr>
              <a:t> Down Group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838200" y="2590800"/>
            <a:ext cx="533400" cy="2743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309563"/>
            <a:ext cx="7656513" cy="623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539000" y="3972960"/>
              <a:ext cx="6662160" cy="469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29640" y="3963600"/>
                <a:ext cx="6680880" cy="48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0026462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PERIODIC TRENDS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Ionic Radius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Ionization Energy</a:t>
            </a:r>
          </a:p>
          <a:p>
            <a:pPr algn="ctr"/>
            <a:endParaRPr lang="en-US" sz="4000" dirty="0" smtClean="0">
              <a:solidFill>
                <a:schemeClr val="bg1"/>
              </a:solidFill>
            </a:endParaRPr>
          </a:p>
          <a:p>
            <a:pPr algn="r"/>
            <a:r>
              <a:rPr lang="en-US" sz="4000" dirty="0" err="1" smtClean="0">
                <a:solidFill>
                  <a:schemeClr val="bg1"/>
                </a:solidFill>
              </a:rPr>
              <a:t>Electronegativity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676400"/>
            <a:ext cx="457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0" y="3217718"/>
            <a:ext cx="457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7200" y="4648200"/>
            <a:ext cx="457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Ionization Energy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Energy requires to remove an electron</a:t>
            </a:r>
          </a:p>
          <a:p>
            <a:pPr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>
                <a:solidFill>
                  <a:schemeClr val="bg1"/>
                </a:solidFill>
              </a:rPr>
              <a:t>Increases (</a:t>
            </a:r>
            <a:r>
              <a:rPr lang="en-US" sz="4000" dirty="0">
                <a:solidFill>
                  <a:schemeClr val="bg1"/>
                </a:solidFill>
                <a:sym typeface="Wingdings"/>
              </a:rPr>
              <a:t>)</a:t>
            </a:r>
            <a:r>
              <a:rPr lang="en-US" sz="4000" dirty="0" smtClean="0">
                <a:solidFill>
                  <a:schemeClr val="bg1"/>
                </a:solidFill>
              </a:rPr>
              <a:t> Across Period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981200" y="3048000"/>
            <a:ext cx="3657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4000" dirty="0">
                <a:solidFill>
                  <a:schemeClr val="bg1"/>
                </a:solidFill>
              </a:rPr>
              <a:t>Decreases </a:t>
            </a:r>
            <a:r>
              <a:rPr lang="en-US" sz="4000" dirty="0" smtClean="0">
                <a:solidFill>
                  <a:schemeClr val="bg1"/>
                </a:solidFill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sym typeface="Wingdings"/>
              </a:rPr>
              <a:t>)</a:t>
            </a:r>
            <a:r>
              <a:rPr lang="en-US" sz="4000" dirty="0" smtClean="0">
                <a:solidFill>
                  <a:schemeClr val="bg1"/>
                </a:solidFill>
              </a:rPr>
              <a:t> Down Group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762000" y="2743200"/>
            <a:ext cx="762000" cy="2514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Nuclear Charge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Charge of the nucleus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t3.gstatic.com/images?q=tbn:ANd9GcQRWANi_gIVJdn1hQkLkmNE2chra-a_4h-NXuHS-eWf0LkjMa-vM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782" y="2667000"/>
            <a:ext cx="4343400" cy="358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Ionization Energy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ionization energy = </a:t>
            </a:r>
            <a:r>
              <a:rPr lang="en-US" dirty="0">
                <a:solidFill>
                  <a:schemeClr val="bg1"/>
                </a:solidFill>
              </a:rPr>
              <a:t>+</a:t>
            </a:r>
            <a:r>
              <a:rPr lang="en-US" dirty="0" smtClean="0">
                <a:solidFill>
                  <a:schemeClr val="bg1"/>
                </a:solidFill>
              </a:rPr>
              <a:t>1 charge ion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lang="en-US" baseline="30000" dirty="0" smtClean="0">
                <a:solidFill>
                  <a:schemeClr val="bg1"/>
                </a:solidFill>
              </a:rPr>
              <a:t>nd</a:t>
            </a:r>
            <a:r>
              <a:rPr lang="en-US" dirty="0" smtClean="0">
                <a:solidFill>
                  <a:schemeClr val="bg1"/>
                </a:solidFill>
              </a:rPr>
              <a:t> ionization energy = +2 charge ion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</a:rPr>
              <a:t>rd</a:t>
            </a:r>
            <a:r>
              <a:rPr lang="en-US" dirty="0" smtClean="0">
                <a:solidFill>
                  <a:schemeClr val="bg1"/>
                </a:solidFill>
              </a:rPr>
              <a:t> ionization energy = +3 charge ion.</a:t>
            </a:r>
          </a:p>
          <a:p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PERIODIC TRENDS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Ionization Energy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Ionic Radius</a:t>
            </a:r>
          </a:p>
          <a:p>
            <a:pPr algn="ctr"/>
            <a:endParaRPr lang="en-US" sz="4000" dirty="0" smtClean="0">
              <a:solidFill>
                <a:schemeClr val="bg1"/>
              </a:solidFill>
            </a:endParaRPr>
          </a:p>
          <a:p>
            <a:pPr algn="r"/>
            <a:r>
              <a:rPr lang="en-US" sz="4000" dirty="0" err="1" smtClean="0">
                <a:solidFill>
                  <a:schemeClr val="bg1"/>
                </a:solidFill>
              </a:rPr>
              <a:t>Electronegativity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752600"/>
            <a:ext cx="457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24200" y="3200400"/>
            <a:ext cx="457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7200" y="4648200"/>
            <a:ext cx="457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Electronegativity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Ability of an atom to attract electron(s)</a:t>
            </a:r>
          </a:p>
          <a:p>
            <a:pPr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		Increases (</a:t>
            </a:r>
            <a:r>
              <a:rPr lang="en-US" sz="4000" dirty="0" smtClean="0">
                <a:solidFill>
                  <a:schemeClr val="bg1"/>
                </a:solidFill>
                <a:sym typeface="Wingdings"/>
              </a:rPr>
              <a:t>)</a:t>
            </a:r>
            <a:r>
              <a:rPr lang="en-US" sz="4000" dirty="0" smtClean="0">
                <a:solidFill>
                  <a:schemeClr val="bg1"/>
                </a:solidFill>
              </a:rPr>
              <a:t> Across Period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981200" y="3048000"/>
            <a:ext cx="3657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4000" dirty="0" smtClean="0">
                <a:solidFill>
                  <a:schemeClr val="bg1"/>
                </a:solidFill>
              </a:rPr>
              <a:t>Decreases (</a:t>
            </a:r>
            <a:r>
              <a:rPr lang="en-US" sz="4000" dirty="0" smtClean="0">
                <a:solidFill>
                  <a:schemeClr val="bg1"/>
                </a:solidFill>
                <a:sym typeface="Wingdings"/>
              </a:rPr>
              <a:t>)</a:t>
            </a:r>
            <a:r>
              <a:rPr lang="en-US" sz="4000" dirty="0" smtClean="0">
                <a:solidFill>
                  <a:schemeClr val="bg1"/>
                </a:solidFill>
              </a:rPr>
              <a:t> Down Group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789709" y="2667000"/>
            <a:ext cx="762000" cy="2514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Reactivity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Metals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Give up electrons to become more reactive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Nonmetals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Take on electrons to become more reactive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04513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Reactivity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Metals</a:t>
            </a:r>
          </a:p>
          <a:p>
            <a:pPr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Decreases (</a:t>
            </a:r>
            <a:r>
              <a:rPr lang="en-US" sz="4000" dirty="0" smtClean="0">
                <a:solidFill>
                  <a:schemeClr val="bg1"/>
                </a:solidFill>
                <a:sym typeface="Wingdings"/>
              </a:rPr>
              <a:t>)</a:t>
            </a:r>
            <a:r>
              <a:rPr lang="en-US" sz="4000" dirty="0" smtClean="0">
                <a:solidFill>
                  <a:schemeClr val="bg1"/>
                </a:solidFill>
              </a:rPr>
              <a:t> Across Period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209800" y="3886200"/>
            <a:ext cx="495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2329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Reactivity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Metals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4000" dirty="0">
                <a:solidFill>
                  <a:schemeClr val="bg1"/>
                </a:solidFill>
              </a:rPr>
              <a:t>Increases (</a:t>
            </a:r>
            <a:r>
              <a:rPr lang="en-US" sz="4000" dirty="0">
                <a:solidFill>
                  <a:schemeClr val="bg1"/>
                </a:solidFill>
                <a:sym typeface="Wingdings"/>
              </a:rPr>
              <a:t>)</a:t>
            </a:r>
            <a:r>
              <a:rPr lang="en-US" sz="4000" dirty="0" smtClean="0">
                <a:solidFill>
                  <a:schemeClr val="bg1"/>
                </a:solidFill>
              </a:rPr>
              <a:t> Down Group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838200" y="2590800"/>
            <a:ext cx="533400" cy="2743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2303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Reactivity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      </a:t>
            </a:r>
            <a:r>
              <a:rPr lang="en-US" sz="4000" dirty="0" smtClean="0">
                <a:solidFill>
                  <a:schemeClr val="bg1"/>
                </a:solidFill>
              </a:rPr>
              <a:t>Nonmetals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		Increases (</a:t>
            </a:r>
            <a:r>
              <a:rPr lang="en-US" sz="4000" dirty="0" smtClean="0">
                <a:solidFill>
                  <a:schemeClr val="bg1"/>
                </a:solidFill>
                <a:sym typeface="Wingdings"/>
              </a:rPr>
              <a:t>)</a:t>
            </a:r>
            <a:r>
              <a:rPr lang="en-US" sz="4000" dirty="0" smtClean="0">
                <a:solidFill>
                  <a:schemeClr val="bg1"/>
                </a:solidFill>
              </a:rPr>
              <a:t> Across Period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701636" y="3886200"/>
            <a:ext cx="3657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38542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Reactivity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Nonmetals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4000" dirty="0" smtClean="0">
                <a:solidFill>
                  <a:schemeClr val="bg1"/>
                </a:solidFill>
              </a:rPr>
              <a:t>Decreases (</a:t>
            </a:r>
            <a:r>
              <a:rPr lang="en-US" sz="4000" dirty="0" smtClean="0">
                <a:solidFill>
                  <a:schemeClr val="bg1"/>
                </a:solidFill>
                <a:sym typeface="Wingdings"/>
              </a:rPr>
              <a:t>)</a:t>
            </a:r>
            <a:r>
              <a:rPr lang="en-US" sz="4000" dirty="0" smtClean="0">
                <a:solidFill>
                  <a:schemeClr val="bg1"/>
                </a:solidFill>
              </a:rPr>
              <a:t> Down Group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789709" y="2667000"/>
            <a:ext cx="762000" cy="2514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2848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		Increases(</a:t>
            </a:r>
            <a:r>
              <a:rPr lang="en-US" sz="4000" dirty="0" smtClean="0">
                <a:solidFill>
                  <a:schemeClr val="bg1"/>
                </a:solidFill>
                <a:sym typeface="Wingdings"/>
              </a:rPr>
              <a:t>)</a:t>
            </a:r>
            <a:r>
              <a:rPr lang="en-US" sz="4000" dirty="0" smtClean="0">
                <a:solidFill>
                  <a:schemeClr val="bg1"/>
                </a:solidFill>
              </a:rPr>
              <a:t> Across Period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667000" y="3048000"/>
            <a:ext cx="3657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 </a:t>
            </a:r>
            <a:r>
              <a:rPr lang="en-US" sz="4000" dirty="0" smtClean="0">
                <a:solidFill>
                  <a:schemeClr val="bg1"/>
                </a:solidFill>
              </a:rPr>
              <a:t>Increases </a:t>
            </a: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chemeClr val="bg1"/>
                </a:solidFill>
                <a:sym typeface="Wingdings"/>
              </a:rPr>
              <a:t>)</a:t>
            </a:r>
            <a:r>
              <a:rPr lang="en-US" sz="4000" dirty="0" smtClean="0">
                <a:solidFill>
                  <a:schemeClr val="bg1"/>
                </a:solidFill>
              </a:rPr>
              <a:t> Down Group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10800000" flipV="1">
            <a:off x="838200" y="2881745"/>
            <a:ext cx="762000" cy="2514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Periodic Trends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Nuclear Charge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Shielding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Atomic Radius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676400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33800" y="2819400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40386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752600" y="2438400"/>
            <a:ext cx="5257800" cy="434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01981" y="2667000"/>
            <a:ext cx="4800601" cy="396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2819400"/>
            <a:ext cx="4343400" cy="3581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SHIELDING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Lower energy levels “shield” higher energy levels from full nuclear charge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438400" y="3009899"/>
            <a:ext cx="3924300" cy="31623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pic>
        <p:nvPicPr>
          <p:cNvPr id="2050" name="Picture 2" descr="http://t3.gstatic.com/images?q=tbn:ANd9GcQRWANi_gIVJdn1hQkLkmNE2chra-a_4h-NXuHS-eWf0LkjMa-vM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227" y="3505200"/>
            <a:ext cx="267854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miley Face 8"/>
          <p:cNvSpPr/>
          <p:nvPr/>
        </p:nvSpPr>
        <p:spPr>
          <a:xfrm>
            <a:off x="6214629" y="4350813"/>
            <a:ext cx="296142" cy="337204"/>
          </a:xfrm>
          <a:prstGeom prst="smileyFace">
            <a:avLst/>
          </a:prstGeom>
          <a:solidFill>
            <a:srgbClr val="5DF1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6165923" y="4765761"/>
            <a:ext cx="303068" cy="301712"/>
          </a:xfrm>
          <a:prstGeom prst="smileyFace">
            <a:avLst/>
          </a:prstGeom>
          <a:solidFill>
            <a:srgbClr val="5DF1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6049384" y="5135518"/>
            <a:ext cx="275215" cy="306908"/>
          </a:xfrm>
          <a:prstGeom prst="smileyFace">
            <a:avLst/>
          </a:prstGeom>
          <a:solidFill>
            <a:srgbClr val="5DF1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6524624" y="4333495"/>
            <a:ext cx="296142" cy="337204"/>
          </a:xfrm>
          <a:prstGeom prst="smileyFace">
            <a:avLst/>
          </a:prstGeom>
          <a:solidFill>
            <a:srgbClr val="5DF1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6842702" y="4333495"/>
            <a:ext cx="314325" cy="337204"/>
          </a:xfrm>
          <a:prstGeom prst="smileyFace">
            <a:avLst/>
          </a:prstGeom>
          <a:solidFill>
            <a:srgbClr val="5DF1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 CHANGE ACROSS PERIODS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057400" y="2438400"/>
            <a:ext cx="495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		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	  Increases 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>
                <a:solidFill>
                  <a:schemeClr val="bg1"/>
                </a:solidFill>
                <a:sym typeface="Wingdings"/>
              </a:rPr>
              <a:t>)</a:t>
            </a:r>
            <a:r>
              <a:rPr lang="en-US" dirty="0" smtClean="0">
                <a:solidFill>
                  <a:schemeClr val="bg1"/>
                </a:solidFill>
              </a:rPr>
              <a:t> Down Group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1752600" y="2590800"/>
            <a:ext cx="838200" cy="2514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18249</TotalTime>
  <Words>211</Words>
  <Application>Microsoft Office PowerPoint</Application>
  <PresentationFormat>On-screen Show (4:3)</PresentationFormat>
  <Paragraphs>130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Verdana</vt:lpstr>
      <vt:lpstr>Wingdings</vt:lpstr>
      <vt:lpstr>Office Theme</vt:lpstr>
      <vt:lpstr>       Periodic Trends</vt:lpstr>
      <vt:lpstr>Periodic Trends</vt:lpstr>
      <vt:lpstr>Nuclear Charge</vt:lpstr>
      <vt:lpstr>PowerPoint Presentation</vt:lpstr>
      <vt:lpstr>PowerPoint Presentation</vt:lpstr>
      <vt:lpstr>Periodic Trends</vt:lpstr>
      <vt:lpstr>SHIELDING</vt:lpstr>
      <vt:lpstr>PowerPoint Presentation</vt:lpstr>
      <vt:lpstr>PowerPoint Presentation</vt:lpstr>
      <vt:lpstr>Periodic Trends</vt:lpstr>
      <vt:lpstr>Atomic Radius</vt:lpstr>
      <vt:lpstr>PowerPoint Presentation</vt:lpstr>
      <vt:lpstr>PowerPoint Presentation</vt:lpstr>
      <vt:lpstr>PowerPoint Presentation</vt:lpstr>
      <vt:lpstr>PowerPoint Presentation</vt:lpstr>
      <vt:lpstr>IONS</vt:lpstr>
      <vt:lpstr>Cations</vt:lpstr>
      <vt:lpstr>Anions</vt:lpstr>
      <vt:lpstr>PowerPoint Presentation</vt:lpstr>
      <vt:lpstr>PowerPoint Presentation</vt:lpstr>
      <vt:lpstr>PERIODIC TRENDS</vt:lpstr>
      <vt:lpstr>IONIC RADIUS</vt:lpstr>
      <vt:lpstr>PowerPoint Presentation</vt:lpstr>
      <vt:lpstr>PowerPoint Presentation</vt:lpstr>
      <vt:lpstr>PowerPoint Presentation</vt:lpstr>
      <vt:lpstr>PERIODIC TRENDS</vt:lpstr>
      <vt:lpstr>Ionization Energy</vt:lpstr>
      <vt:lpstr>PowerPoint Presentation</vt:lpstr>
      <vt:lpstr>PowerPoint Presentation</vt:lpstr>
      <vt:lpstr>Ionization Energy</vt:lpstr>
      <vt:lpstr>PERIODIC TRENDS</vt:lpstr>
      <vt:lpstr>Electronegativity</vt:lpstr>
      <vt:lpstr>PowerPoint Presentation</vt:lpstr>
      <vt:lpstr>PowerPoint Presentation</vt:lpstr>
      <vt:lpstr>Reactivity</vt:lpstr>
      <vt:lpstr>Reactivity</vt:lpstr>
      <vt:lpstr>Reactivity</vt:lpstr>
      <vt:lpstr>Reactivity</vt:lpstr>
      <vt:lpstr>Reactivity</vt:lpstr>
    </vt:vector>
  </TitlesOfParts>
  <Company>Western Carolina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PERIODIC TABLE</dc:title>
  <dc:creator>Joshua</dc:creator>
  <cp:lastModifiedBy>KATHY GRAY</cp:lastModifiedBy>
  <cp:revision>102</cp:revision>
  <dcterms:created xsi:type="dcterms:W3CDTF">2012-10-23T16:07:33Z</dcterms:created>
  <dcterms:modified xsi:type="dcterms:W3CDTF">2018-03-15T12:41:10Z</dcterms:modified>
</cp:coreProperties>
</file>