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8"/>
  </p:notesMasterIdLst>
  <p:sldIdLst>
    <p:sldId id="256" r:id="rId2"/>
    <p:sldId id="288" r:id="rId3"/>
    <p:sldId id="289" r:id="rId4"/>
    <p:sldId id="292" r:id="rId5"/>
    <p:sldId id="287" r:id="rId6"/>
    <p:sldId id="291" r:id="rId7"/>
    <p:sldId id="297" r:id="rId8"/>
    <p:sldId id="290" r:id="rId9"/>
    <p:sldId id="257" r:id="rId10"/>
    <p:sldId id="259" r:id="rId11"/>
    <p:sldId id="260" r:id="rId12"/>
    <p:sldId id="261" r:id="rId13"/>
    <p:sldId id="298" r:id="rId14"/>
    <p:sldId id="262" r:id="rId15"/>
    <p:sldId id="296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99" r:id="rId36"/>
    <p:sldId id="300" r:id="rId3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ABF0A2-C480-477F-BA30-7A6A3570508D}">
  <a:tblStyle styleId="{35ABF0A2-C480-477F-BA30-7A6A3570508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9" autoAdjust="0"/>
  </p:normalViewPr>
  <p:slideViewPr>
    <p:cSldViewPr snapToGrid="0" showGuides="1">
      <p:cViewPr varScale="1">
        <p:scale>
          <a:sx n="57" d="100"/>
          <a:sy n="57" d="100"/>
        </p:scale>
        <p:origin x="1692" y="72"/>
      </p:cViewPr>
      <p:guideLst>
        <p:guide orient="horz" pos="2136"/>
        <p:guide pos="29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cells/scale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cells/scale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20</a:t>
            </a:fld>
            <a:endParaRPr lang="en-US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8336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781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700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17798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give students an idea of scale in terms of the size of the cell, check out this site: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http://learn.genetics.utah.edu/content/cells/scale/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give students an idea of scale in terms of the size of the cell, check out this site: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http://learn.genetics.utah.edu/content/cells/scale/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752600" y="457200"/>
            <a:ext cx="7162799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clipArt" idx="2"/>
          </p:nvPr>
        </p:nvSpPr>
        <p:spPr>
          <a:xfrm>
            <a:off x="1752600" y="1143000"/>
            <a:ext cx="3505200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5410200" y="1143000"/>
            <a:ext cx="3505200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zone.com/cz/find_state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lencoe.mcgraw-hill.com/sites/dl/free/0078617022/164155/0003580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6uHotlXvP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earn.genetics.utah.edu/content/cells/scale/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.ted.com/lessons/the-wacky-history-of-cell-theo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20" descr="Image result for heart c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33" y="1"/>
            <a:ext cx="2709331" cy="393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138" y="3390900"/>
            <a:ext cx="3177923" cy="357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el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67" y="7937"/>
            <a:ext cx="2963333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cel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65" y="3390900"/>
            <a:ext cx="2963334" cy="348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Image result for nerve ce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Image result for nerve cells"/>
          <p:cNvSpPr>
            <a:spLocks noChangeAspect="1" noChangeArrowheads="1"/>
          </p:cNvSpPr>
          <p:nvPr/>
        </p:nvSpPr>
        <p:spPr bwMode="auto">
          <a:xfrm>
            <a:off x="307975" y="7937"/>
            <a:ext cx="1818210" cy="181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0" name="Picture 14" descr="Image result for nerve cel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471332" cy="401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Image result for guard cell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Image result for cell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0900"/>
            <a:ext cx="3471333" cy="348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31524" y="1983596"/>
            <a:ext cx="6388948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Cells</a:t>
            </a:r>
            <a:endParaRPr lang="en-US" sz="1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68922" y="1182075"/>
            <a:ext cx="8421576" cy="13618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types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791114" y="2563802"/>
            <a:ext cx="2442695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Prokaryotic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5656517" y="2563802"/>
            <a:ext cx="2282997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Eukaryotic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1299979" y="39076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8000"/>
              </a:buClr>
              <a:buSzPct val="25000"/>
              <a:buFont typeface="Arial"/>
              <a:buNone/>
            </a:pPr>
            <a:r>
              <a:rPr lang="en-US" sz="5400" b="1" u="none" dirty="0" smtClean="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endParaRPr lang="en-US" sz="5400" b="1" u="none" dirty="0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Shape 131"/>
          <p:cNvGraphicFramePr/>
          <p:nvPr/>
        </p:nvGraphicFramePr>
        <p:xfrm>
          <a:off x="293185" y="2349580"/>
          <a:ext cx="8644675" cy="4232065"/>
        </p:xfrm>
        <a:graphic>
          <a:graphicData uri="http://schemas.openxmlformats.org/drawingml/2006/table">
            <a:tbl>
              <a:tblPr firstRow="1" bandRow="1">
                <a:noFill/>
                <a:tableStyleId>{35ABF0A2-C480-477F-BA30-7A6A3570508D}</a:tableStyleId>
              </a:tblPr>
              <a:tblGrid>
                <a:gridCol w="239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080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Prokaryotic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FF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Eukaryotic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Nucleus?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Membrane-bound organelles?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Division?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 of organisms?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Cell walls?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4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Ex. of organisms with this type of cell?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2" name="Shape 132"/>
          <p:cNvSpPr txBox="1"/>
          <p:nvPr/>
        </p:nvSpPr>
        <p:spPr>
          <a:xfrm>
            <a:off x="3971291" y="2760258"/>
            <a:ext cx="52700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6992499" y="2765734"/>
            <a:ext cx="66361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3971291" y="3374323"/>
            <a:ext cx="52700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6992499" y="3379800"/>
            <a:ext cx="66361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3254315" y="4003942"/>
            <a:ext cx="201494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Binary fission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6809675" y="4003942"/>
            <a:ext cx="114226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mitosis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3527410" y="4532544"/>
            <a:ext cx="157041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unicellular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5991276" y="4532544"/>
            <a:ext cx="276740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uni- or multicellular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3238293" y="4994208"/>
            <a:ext cx="2358726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made of peptidoglycan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5815053" y="4999685"/>
            <a:ext cx="3254412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fungi and plants, made of chitin or cellulose 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3520662" y="5894685"/>
            <a:ext cx="131373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5889587" y="5754021"/>
            <a:ext cx="2869094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Animals, plants, fungi, protists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468922" y="1182075"/>
            <a:ext cx="8421576" cy="1170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96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Cells are the most basic unit of life.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19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97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96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types</a:t>
            </a:r>
            <a:r>
              <a:rPr lang="en-US" sz="296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endParaRPr sz="296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1299979" y="39076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8000"/>
              </a:buClr>
              <a:buSzPct val="25000"/>
              <a:buFont typeface="Arial"/>
              <a:buNone/>
            </a:pPr>
            <a:r>
              <a:rPr lang="en-US" sz="5400" b="1" dirty="0" smtClean="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endParaRPr lang="en-US" sz="5400" b="1" dirty="0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61212" y="1110957"/>
            <a:ext cx="8421576" cy="7441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Although there are two types, </a:t>
            </a:r>
            <a:r>
              <a:rPr lang="en-US" sz="3200" b="1" i="0" u="none" strike="noStrike" cap="none" dirty="0">
                <a:solidFill>
                  <a:srgbClr val="D300D3"/>
                </a:solidFill>
                <a:latin typeface="Arial"/>
                <a:ea typeface="Arial"/>
                <a:cs typeface="Arial"/>
                <a:sym typeface="Arial"/>
              </a:rPr>
              <a:t>all cells have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299979" y="39076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8000"/>
              </a:buClr>
              <a:buSzPct val="25000"/>
              <a:buFont typeface="Arial"/>
              <a:buNone/>
            </a:pPr>
            <a:r>
              <a:rPr lang="en-US" sz="3600" b="1" dirty="0" smtClean="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Cells –Prokaryotes and Eukaryotes</a:t>
            </a:r>
            <a:endParaRPr lang="en-US" sz="3600" b="1" dirty="0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496932" y="1779948"/>
            <a:ext cx="3756554" cy="1520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membrane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4389205" y="1704746"/>
            <a:ext cx="4055297" cy="16711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Ribosomes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 material (DNA or RNA)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okaryote vs. eukaryote cells concept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60" y="1434040"/>
            <a:ext cx="8550080" cy="29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744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1075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D300D3"/>
              </a:buClr>
              <a:buSzPct val="25000"/>
              <a:buFont typeface="Arial"/>
              <a:buNone/>
            </a:pPr>
            <a:r>
              <a:rPr lang="en-US" sz="5400" b="1" i="0" u="none" strike="noStrike" cap="none">
                <a:solidFill>
                  <a:srgbClr val="D300D3"/>
                </a:solidFill>
                <a:latin typeface="Arial"/>
                <a:ea typeface="Arial"/>
                <a:cs typeface="Arial"/>
                <a:sym typeface="Arial"/>
              </a:rPr>
              <a:t>Organelles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276996"/>
            <a:ext cx="8229600" cy="500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buClr>
                <a:srgbClr val="0000FF"/>
              </a:buClr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Specialized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structures within the cell that work together to help the cell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</a:t>
            </a:r>
            <a:r>
              <a:rPr lang="en-US" dirty="0" smtClean="0"/>
              <a:t> </a:t>
            </a:r>
            <a:r>
              <a:rPr lang="en-US" sz="3600" dirty="0" smtClean="0"/>
              <a:t>“</a:t>
            </a:r>
            <a:r>
              <a:rPr lang="en-US" sz="3600" dirty="0"/>
              <a:t>little organs</a:t>
            </a:r>
            <a:r>
              <a:rPr lang="en-US" sz="3600" dirty="0" smtClean="0"/>
              <a:t>”</a:t>
            </a:r>
          </a:p>
          <a:p>
            <a:pPr marL="0" lvl="0" indent="0">
              <a:buClr>
                <a:srgbClr val="0000FF"/>
              </a:buClr>
              <a:buNone/>
            </a:pPr>
            <a:endParaRPr lang="en-US"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of them as </a:t>
            </a:r>
            <a:r>
              <a:rPr lang="en-US" sz="28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“little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organs” within the cell working together for one main purpose → </a:t>
            </a:r>
            <a:r>
              <a:rPr lang="en-US" sz="28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MAKE PROTEINS!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-US" sz="28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proteinsmatter</a:t>
            </a:r>
            <a:endParaRPr lang="en-US" sz="28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Bacteria Cell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308" y="2367492"/>
            <a:ext cx="5395384" cy="341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03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914400" y="2754"/>
            <a:ext cx="7315200" cy="9350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FF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Cell (Plasma) Membrane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04800" y="1152725"/>
            <a:ext cx="8610599" cy="22469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Surrounds the outside of ALL cells! 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Made of two layers (known as the phospholipid bilayer)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26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Controls what goes in and out of the cell</a:t>
            </a:r>
          </a:p>
        </p:txBody>
      </p:sp>
      <p:cxnSp>
        <p:nvCxnSpPr>
          <p:cNvPr id="176" name="Shape 176"/>
          <p:cNvCxnSpPr/>
          <p:nvPr/>
        </p:nvCxnSpPr>
        <p:spPr>
          <a:xfrm flipH="1">
            <a:off x="1953846" y="3399692"/>
            <a:ext cx="254000" cy="85078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77" name="Shape 177"/>
          <p:cNvCxnSpPr/>
          <p:nvPr/>
        </p:nvCxnSpPr>
        <p:spPr>
          <a:xfrm>
            <a:off x="4372707" y="3399692"/>
            <a:ext cx="0" cy="1129644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78" name="Shape 178"/>
          <p:cNvCxnSpPr/>
          <p:nvPr/>
        </p:nvCxnSpPr>
        <p:spPr>
          <a:xfrm>
            <a:off x="7053385" y="3399692"/>
            <a:ext cx="1176214" cy="127000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103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layers of fats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Fats = phospho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lipids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LOTS of Proteins 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Fluid-Mosaic </a:t>
            </a:r>
            <a:r>
              <a:rPr lang="en-US" sz="3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Model- composed 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many parts that move around freely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914400" y="2754"/>
            <a:ext cx="7315200" cy="1237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FF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Phospholipid Bilayer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975" y="970466"/>
            <a:ext cx="8229600" cy="4525963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US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Robert Hooke:</a:t>
            </a:r>
            <a:endParaRPr lang="en-US" sz="3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mid-1600’s </a:t>
            </a:r>
            <a:endParaRPr lang="en-US" sz="3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Viewed cork (plant material) –saw empty chambers “cells” </a:t>
            </a:r>
            <a:endParaRPr lang="en-US" sz="3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AutoShape 4" descr="Image result for robert hooke ce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robert hooke cells"/>
          <p:cNvSpPr>
            <a:spLocks noChangeAspect="1" noChangeArrowheads="1"/>
          </p:cNvSpPr>
          <p:nvPr/>
        </p:nvSpPr>
        <p:spPr bwMode="auto">
          <a:xfrm>
            <a:off x="307975" y="7937"/>
            <a:ext cx="2147358" cy="21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robert hooke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773362"/>
            <a:ext cx="32099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robert hooke c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33" y="3119149"/>
            <a:ext cx="3200400" cy="346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9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914400" y="153163"/>
            <a:ext cx="7315200" cy="9350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FF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Cytoskeleton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304800" y="1152725"/>
            <a:ext cx="5459046" cy="52429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6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Threadlike fibers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Made of proteins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lang="en-US" sz="2600" b="1" u="sng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lang="en-US" sz="2600" b="1" u="sng" dirty="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2600" b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6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the cell shape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also move organelles around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structural 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endParaRPr lang="en-US"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6496537" y="1895232"/>
            <a:ext cx="128016" cy="3477845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6844322" y="1539632"/>
            <a:ext cx="128016" cy="3477845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7141307" y="2227385"/>
            <a:ext cx="128016" cy="3477845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7453921" y="1504463"/>
            <a:ext cx="128016" cy="3477845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7899400" y="1895232"/>
            <a:ext cx="128016" cy="3477845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914400" y="2754"/>
            <a:ext cx="7315200" cy="9350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FF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304800" y="1152725"/>
            <a:ext cx="8610599" cy="22469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Jelly-like substance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Mainly made up of water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11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Holds everything in place</a:t>
            </a:r>
          </a:p>
        </p:txBody>
      </p:sp>
      <p:cxnSp>
        <p:nvCxnSpPr>
          <p:cNvPr id="204" name="Shape 204"/>
          <p:cNvCxnSpPr/>
          <p:nvPr/>
        </p:nvCxnSpPr>
        <p:spPr>
          <a:xfrm flipH="1">
            <a:off x="1543538" y="3399692"/>
            <a:ext cx="664307" cy="94877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5" name="Shape 205"/>
          <p:cNvCxnSpPr/>
          <p:nvPr/>
        </p:nvCxnSpPr>
        <p:spPr>
          <a:xfrm flipH="1">
            <a:off x="4122614" y="3399692"/>
            <a:ext cx="250092" cy="142630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6" name="Shape 206"/>
          <p:cNvCxnSpPr/>
          <p:nvPr/>
        </p:nvCxnSpPr>
        <p:spPr>
          <a:xfrm>
            <a:off x="6299200" y="3399692"/>
            <a:ext cx="890954" cy="1738922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914400" y="2754"/>
            <a:ext cx="7315200" cy="9350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FF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04800" y="840112"/>
            <a:ext cx="8610599" cy="2856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</a:p>
          <a:p>
            <a:pPr lvl="0" indent="-342900">
              <a:lnSpc>
                <a:spcPct val="80000"/>
              </a:lnSpc>
              <a:spcBef>
                <a:spcPts val="560"/>
              </a:spcBef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Center</a:t>
            </a:r>
          </a:p>
          <a:p>
            <a:pPr indent="-342900">
              <a:lnSpc>
                <a:spcPct val="80000"/>
              </a:lnSpc>
              <a:spcBef>
                <a:spcPts val="560"/>
              </a:spcBef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Contains 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DNA (genetic material)</a:t>
            </a:r>
            <a:endParaRPr lang="en-US" sz="2800" dirty="0">
              <a:latin typeface="Arial"/>
              <a:ea typeface="Arial"/>
              <a:cs typeface="Arial"/>
              <a:sym typeface="Arial"/>
            </a:endParaRPr>
          </a:p>
          <a:p>
            <a:pPr lvl="0" indent="-342900">
              <a:lnSpc>
                <a:spcPct val="80000"/>
              </a:lnSpc>
              <a:spcBef>
                <a:spcPts val="560"/>
              </a:spcBef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Surrounded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a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 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membrane/envelope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pores that control what goes in and out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</a:t>
            </a:r>
            <a:endParaRPr lang="en-US" sz="28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 the DNA that controls the activities of the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Shape 214"/>
          <p:cNvCxnSpPr/>
          <p:nvPr/>
        </p:nvCxnSpPr>
        <p:spPr>
          <a:xfrm flipH="1">
            <a:off x="1387230" y="3697062"/>
            <a:ext cx="527539" cy="142630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15" name="Shape 215"/>
          <p:cNvCxnSpPr/>
          <p:nvPr/>
        </p:nvCxnSpPr>
        <p:spPr>
          <a:xfrm flipH="1">
            <a:off x="3678440" y="3668785"/>
            <a:ext cx="250092" cy="142630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16" name="Shape 216"/>
          <p:cNvSpPr/>
          <p:nvPr/>
        </p:nvSpPr>
        <p:spPr>
          <a:xfrm>
            <a:off x="6506110" y="4174635"/>
            <a:ext cx="2227581" cy="1927956"/>
          </a:xfrm>
          <a:prstGeom prst="noSmoking">
            <a:avLst>
              <a:gd name="adj" fmla="val 861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914400" y="181270"/>
            <a:ext cx="7315200" cy="9350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FF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Nucle</a:t>
            </a:r>
            <a:r>
              <a:rPr lang="en-US" sz="4800" b="1" i="0" u="none" strike="noStrike" cap="none">
                <a:solidFill>
                  <a:srgbClr val="D300D3"/>
                </a:solidFill>
                <a:latin typeface="Arial"/>
                <a:ea typeface="Arial"/>
                <a:cs typeface="Arial"/>
                <a:sym typeface="Arial"/>
              </a:rPr>
              <a:t>ol</a:t>
            </a:r>
            <a:r>
              <a:rPr lang="en-US" sz="4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us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04800" y="1152683"/>
            <a:ext cx="8610599" cy="2856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Inside of the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11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Makes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rRNA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which make up ribosomes</a:t>
            </a:r>
          </a:p>
        </p:txBody>
      </p:sp>
      <p:cxnSp>
        <p:nvCxnSpPr>
          <p:cNvPr id="224" name="Shape 224"/>
          <p:cNvCxnSpPr/>
          <p:nvPr/>
        </p:nvCxnSpPr>
        <p:spPr>
          <a:xfrm flipH="1">
            <a:off x="1250462" y="3697062"/>
            <a:ext cx="664309" cy="142630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25" name="Shape 225"/>
          <p:cNvCxnSpPr/>
          <p:nvPr/>
        </p:nvCxnSpPr>
        <p:spPr>
          <a:xfrm flipH="1">
            <a:off x="3673231" y="3618907"/>
            <a:ext cx="250092" cy="142630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26" name="Shape 226"/>
          <p:cNvSpPr/>
          <p:nvPr/>
        </p:nvSpPr>
        <p:spPr>
          <a:xfrm>
            <a:off x="6506110" y="4174635"/>
            <a:ext cx="2227581" cy="1927956"/>
          </a:xfrm>
          <a:prstGeom prst="noSmoking">
            <a:avLst>
              <a:gd name="adj" fmla="val 861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7" name="Shape 227"/>
          <p:cNvCxnSpPr/>
          <p:nvPr/>
        </p:nvCxnSpPr>
        <p:spPr>
          <a:xfrm>
            <a:off x="5072185" y="953298"/>
            <a:ext cx="2313351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914400" y="2754"/>
            <a:ext cx="7315200" cy="11499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FF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Ribosomes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04800" y="1152725"/>
            <a:ext cx="8610599" cy="22469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Made of proteins and rRNA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Located on Rough ER and floating in cytoplasm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11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proteins!!!</a:t>
            </a:r>
          </a:p>
        </p:txBody>
      </p:sp>
      <p:cxnSp>
        <p:nvCxnSpPr>
          <p:cNvPr id="235" name="Shape 235"/>
          <p:cNvCxnSpPr/>
          <p:nvPr/>
        </p:nvCxnSpPr>
        <p:spPr>
          <a:xfrm flipH="1">
            <a:off x="1900974" y="3399692"/>
            <a:ext cx="306872" cy="166467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36" name="Shape 236"/>
          <p:cNvCxnSpPr/>
          <p:nvPr/>
        </p:nvCxnSpPr>
        <p:spPr>
          <a:xfrm flipH="1">
            <a:off x="4106838" y="3399692"/>
            <a:ext cx="250093" cy="152268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37" name="Shape 237"/>
          <p:cNvCxnSpPr/>
          <p:nvPr/>
        </p:nvCxnSpPr>
        <p:spPr>
          <a:xfrm>
            <a:off x="7121768" y="3415469"/>
            <a:ext cx="136769" cy="1738922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564516" y="206662"/>
            <a:ext cx="8161974" cy="11499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FF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Rough ER </a:t>
            </a:r>
            <a:br>
              <a:rPr lang="en-US" sz="4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(Endoplasmic Reticulum)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304800" y="1427183"/>
            <a:ext cx="8610599" cy="22469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ribosomes on surface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Hugs the nucleus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lang="en-US" sz="1100" b="1" i="0" u="sng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11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Makes proteins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!!! (assembles and exports proteins)</a:t>
            </a: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Shape 245"/>
          <p:cNvCxnSpPr/>
          <p:nvPr/>
        </p:nvCxnSpPr>
        <p:spPr>
          <a:xfrm flipH="1">
            <a:off x="1670031" y="3928533"/>
            <a:ext cx="328102" cy="99384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46" name="Shape 246"/>
          <p:cNvCxnSpPr/>
          <p:nvPr/>
        </p:nvCxnSpPr>
        <p:spPr>
          <a:xfrm flipH="1">
            <a:off x="4106839" y="3793067"/>
            <a:ext cx="194228" cy="112930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47" name="Shape 247"/>
          <p:cNvCxnSpPr/>
          <p:nvPr/>
        </p:nvCxnSpPr>
        <p:spPr>
          <a:xfrm>
            <a:off x="7801420" y="1356633"/>
            <a:ext cx="266468" cy="924468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48" name="Shape 248"/>
          <p:cNvSpPr/>
          <p:nvPr/>
        </p:nvSpPr>
        <p:spPr>
          <a:xfrm>
            <a:off x="6506110" y="4174635"/>
            <a:ext cx="2227581" cy="1927956"/>
          </a:xfrm>
          <a:prstGeom prst="noSmoking">
            <a:avLst>
              <a:gd name="adj" fmla="val 861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564516" y="206662"/>
            <a:ext cx="8161974" cy="11499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FF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Smooth ER </a:t>
            </a:r>
            <a:br>
              <a:rPr lang="en-US" sz="4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(Endoplasmic Reticulum)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304800" y="1427183"/>
            <a:ext cx="8610599" cy="22469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ribosomes on surface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Attached to Rough ER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11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Makes lipids (membrane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(assembles and exports)</a:t>
            </a: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Shape 256"/>
          <p:cNvCxnSpPr/>
          <p:nvPr/>
        </p:nvCxnSpPr>
        <p:spPr>
          <a:xfrm flipH="1">
            <a:off x="1622986" y="4009675"/>
            <a:ext cx="584860" cy="1054694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57" name="Shape 257"/>
          <p:cNvCxnSpPr/>
          <p:nvPr/>
        </p:nvCxnSpPr>
        <p:spPr>
          <a:xfrm flipH="1">
            <a:off x="3928098" y="4009675"/>
            <a:ext cx="428833" cy="912702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58" name="Shape 258"/>
          <p:cNvCxnSpPr/>
          <p:nvPr/>
        </p:nvCxnSpPr>
        <p:spPr>
          <a:xfrm>
            <a:off x="7801420" y="1356633"/>
            <a:ext cx="0" cy="1159633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59" name="Shape 259"/>
          <p:cNvSpPr/>
          <p:nvPr/>
        </p:nvSpPr>
        <p:spPr>
          <a:xfrm>
            <a:off x="6506110" y="4174635"/>
            <a:ext cx="2227581" cy="1927956"/>
          </a:xfrm>
          <a:prstGeom prst="noSmoking">
            <a:avLst>
              <a:gd name="adj" fmla="val 861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564516" y="22836"/>
            <a:ext cx="8161974" cy="8628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FF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Golgi apparatus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304800" y="925837"/>
            <a:ext cx="8610599" cy="3083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Folded membrane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11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modifies, sorts, and ships proteins/materials where needed from ER</a:t>
            </a: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" name="Shape 267"/>
          <p:cNvCxnSpPr/>
          <p:nvPr/>
        </p:nvCxnSpPr>
        <p:spPr>
          <a:xfrm flipH="1">
            <a:off x="1781744" y="4009675"/>
            <a:ext cx="426101" cy="59506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68" name="Shape 268"/>
          <p:cNvCxnSpPr/>
          <p:nvPr/>
        </p:nvCxnSpPr>
        <p:spPr>
          <a:xfrm>
            <a:off x="4356932" y="4009675"/>
            <a:ext cx="111131" cy="77779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69" name="Shape 269"/>
          <p:cNvSpPr/>
          <p:nvPr/>
        </p:nvSpPr>
        <p:spPr>
          <a:xfrm>
            <a:off x="6506110" y="4174635"/>
            <a:ext cx="2227581" cy="1927956"/>
          </a:xfrm>
          <a:prstGeom prst="noSmoking">
            <a:avLst>
              <a:gd name="adj" fmla="val 861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09" y="2966992"/>
            <a:ext cx="8169175" cy="640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564516" y="64870"/>
            <a:ext cx="8161974" cy="8628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FF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Lysosomes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304800" y="1293487"/>
            <a:ext cx="8610599" cy="22469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digestive enzymes</a:t>
            </a: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11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Breakdown dead stuff (food, bacteria, old parts of cell, etc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.); Clean up crew.</a:t>
            </a: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" name="Shape 277"/>
          <p:cNvCxnSpPr/>
          <p:nvPr/>
        </p:nvCxnSpPr>
        <p:spPr>
          <a:xfrm flipH="1">
            <a:off x="1403556" y="4009675"/>
            <a:ext cx="804289" cy="59506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78" name="Shape 278"/>
          <p:cNvSpPr/>
          <p:nvPr/>
        </p:nvSpPr>
        <p:spPr>
          <a:xfrm>
            <a:off x="6506110" y="4174635"/>
            <a:ext cx="2227581" cy="1927956"/>
          </a:xfrm>
          <a:prstGeom prst="noSmoking">
            <a:avLst>
              <a:gd name="adj" fmla="val 861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3333419" y="4174635"/>
            <a:ext cx="2227581" cy="1927956"/>
          </a:xfrm>
          <a:prstGeom prst="noSmoking">
            <a:avLst>
              <a:gd name="adj" fmla="val 861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564516" y="106395"/>
            <a:ext cx="8161974" cy="8628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FF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Vacuoles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304800" y="1059533"/>
            <a:ext cx="8610599" cy="22469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and numerous in animal cells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large central one in plant cells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11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Storage (water, nutrients, waste, etc.)</a:t>
            </a:r>
          </a:p>
        </p:txBody>
      </p:sp>
      <p:cxnSp>
        <p:nvCxnSpPr>
          <p:cNvPr id="288" name="Shape 288"/>
          <p:cNvCxnSpPr/>
          <p:nvPr/>
        </p:nvCxnSpPr>
        <p:spPr>
          <a:xfrm>
            <a:off x="2207846" y="4009675"/>
            <a:ext cx="0" cy="1053922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89" name="Shape 289"/>
          <p:cNvCxnSpPr/>
          <p:nvPr/>
        </p:nvCxnSpPr>
        <p:spPr>
          <a:xfrm>
            <a:off x="4356932" y="4009675"/>
            <a:ext cx="111131" cy="133801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90" name="Shape 290"/>
          <p:cNvSpPr/>
          <p:nvPr/>
        </p:nvSpPr>
        <p:spPr>
          <a:xfrm>
            <a:off x="6506110" y="4174635"/>
            <a:ext cx="2227581" cy="1927956"/>
          </a:xfrm>
          <a:prstGeom prst="noSmoking">
            <a:avLst>
              <a:gd name="adj" fmla="val 861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1" name="Shape 291"/>
          <p:cNvCxnSpPr/>
          <p:nvPr/>
        </p:nvCxnSpPr>
        <p:spPr>
          <a:xfrm>
            <a:off x="6297894" y="2163576"/>
            <a:ext cx="1109004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92" name="Shape 292"/>
          <p:cNvCxnSpPr/>
          <p:nvPr/>
        </p:nvCxnSpPr>
        <p:spPr>
          <a:xfrm rot="10800000" flipH="1">
            <a:off x="5242407" y="1270076"/>
            <a:ext cx="659894" cy="253643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404736"/>
            <a:ext cx="7162799" cy="609599"/>
          </a:xfrm>
        </p:spPr>
        <p:txBody>
          <a:bodyPr/>
          <a:lstStyle/>
          <a:p>
            <a:r>
              <a:rPr lang="en-US" sz="5400" b="1" dirty="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 flipV="1">
            <a:off x="6194323" y="4483510"/>
            <a:ext cx="1769806" cy="943896"/>
          </a:xfrm>
        </p:spPr>
        <p:txBody>
          <a:bodyPr/>
          <a:lstStyle/>
          <a:p>
            <a:pPr lvl="0" indent="-342900">
              <a:spcBef>
                <a:spcPts val="0"/>
              </a:spcBef>
              <a:buFont typeface="+mj-lt"/>
              <a:buAutoNum type="arabicPeriod" startAt="3"/>
              <a:tabLst>
                <a:tab pos="457200" algn="l"/>
              </a:tabLst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990599" y="6307175"/>
            <a:ext cx="36583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http://</a:t>
            </a:r>
            <a:r>
              <a:rPr lang="en-US" dirty="0">
                <a:hlinkClick r:id="rId3"/>
              </a:rPr>
              <a:t>www.classzone.com/cz/find_state.htm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89" y="2235200"/>
            <a:ext cx="8412017" cy="4012817"/>
          </a:xfrm>
          <a:prstGeom prst="rect">
            <a:avLst/>
          </a:prstGeom>
        </p:spPr>
      </p:pic>
      <p:pic>
        <p:nvPicPr>
          <p:cNvPr id="1026" name="Picture 2" descr="Image result for microscope images"/>
          <p:cNvPicPr>
            <a:picLocks noGrp="1" noChangeAspect="1" noChangeArrowheads="1"/>
          </p:cNvPicPr>
          <p:nvPr>
            <p:ph type="clipArt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016" y="254273"/>
            <a:ext cx="2740990" cy="274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8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564516" y="64870"/>
            <a:ext cx="8161974" cy="8628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FF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Centrioles/Centrosomes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304800" y="1293487"/>
            <a:ext cx="8610599" cy="22469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Made of microtubules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11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Appear during cell division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 cell divide by pulling chromosomes apart</a:t>
            </a:r>
          </a:p>
        </p:txBody>
      </p:sp>
      <p:cxnSp>
        <p:nvCxnSpPr>
          <p:cNvPr id="300" name="Shape 300"/>
          <p:cNvCxnSpPr/>
          <p:nvPr/>
        </p:nvCxnSpPr>
        <p:spPr>
          <a:xfrm flipH="1">
            <a:off x="1637482" y="4009675"/>
            <a:ext cx="570364" cy="135473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01" name="Shape 301"/>
          <p:cNvSpPr/>
          <p:nvPr/>
        </p:nvSpPr>
        <p:spPr>
          <a:xfrm>
            <a:off x="6506110" y="4174635"/>
            <a:ext cx="2227581" cy="1927956"/>
          </a:xfrm>
          <a:prstGeom prst="noSmoking">
            <a:avLst>
              <a:gd name="adj" fmla="val 861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3333419" y="4174635"/>
            <a:ext cx="2227581" cy="1927956"/>
          </a:xfrm>
          <a:prstGeom prst="noSmoking">
            <a:avLst>
              <a:gd name="adj" fmla="val 861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2132894" y="1001099"/>
            <a:ext cx="4721565" cy="584776"/>
          </a:xfrm>
          <a:prstGeom prst="rect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D300D3"/>
                </a:solidFill>
                <a:latin typeface="Arial"/>
                <a:ea typeface="Arial"/>
                <a:cs typeface="Arial"/>
                <a:sym typeface="Arial"/>
              </a:rPr>
              <a:t>ANIMAL CELLS ONLY!!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564516" y="64870"/>
            <a:ext cx="8161974" cy="8628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FF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Cilia and Flagella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304800" y="1562162"/>
            <a:ext cx="8610599" cy="22469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Cilia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shorter, more numerous, like tiny oars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Flagella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longer, fewer (1-3)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14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Cilia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1" i="0" u="none" strike="noStrike" cap="none" dirty="0">
                <a:solidFill>
                  <a:srgbClr val="D300D3"/>
                </a:solidFill>
                <a:latin typeface="Arial"/>
                <a:ea typeface="Arial"/>
                <a:cs typeface="Arial"/>
                <a:sym typeface="Arial"/>
              </a:rPr>
              <a:t>move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fluid across cell surface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Flagella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1" i="0" u="none" strike="noStrike" cap="none" dirty="0">
                <a:solidFill>
                  <a:srgbClr val="D300D3"/>
                </a:solidFill>
                <a:latin typeface="Arial"/>
                <a:ea typeface="Arial"/>
                <a:cs typeface="Arial"/>
                <a:sym typeface="Arial"/>
              </a:rPr>
              <a:t>move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entire cell</a:t>
            </a:r>
          </a:p>
        </p:txBody>
      </p:sp>
      <p:cxnSp>
        <p:nvCxnSpPr>
          <p:cNvPr id="311" name="Shape 311"/>
          <p:cNvCxnSpPr/>
          <p:nvPr/>
        </p:nvCxnSpPr>
        <p:spPr>
          <a:xfrm>
            <a:off x="8726492" y="3523523"/>
            <a:ext cx="121357" cy="82845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12" name="Shape 312"/>
          <p:cNvSpPr/>
          <p:nvPr/>
        </p:nvSpPr>
        <p:spPr>
          <a:xfrm>
            <a:off x="3333419" y="4351978"/>
            <a:ext cx="2227581" cy="1927956"/>
          </a:xfrm>
          <a:prstGeom prst="noSmoking">
            <a:avLst>
              <a:gd name="adj" fmla="val 861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707627" y="894321"/>
            <a:ext cx="7572104" cy="584776"/>
          </a:xfrm>
          <a:prstGeom prst="rect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D300D3"/>
                </a:solidFill>
                <a:latin typeface="Arial"/>
                <a:ea typeface="Arial"/>
                <a:cs typeface="Arial"/>
                <a:sym typeface="Arial"/>
              </a:rPr>
              <a:t>ANIMAL (and Bacteria) CELLS ONLY!!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564516" y="106395"/>
            <a:ext cx="8161974" cy="8628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FF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Mitochondria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304800" y="1059533"/>
            <a:ext cx="8610599" cy="22469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parts: inner membrane and matrix (fluid part)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11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</a:t>
            </a:r>
            <a:r>
              <a:rPr lang="en-US" sz="2800" b="0" i="1" u="none" strike="noStrike" cap="none" dirty="0">
                <a:solidFill>
                  <a:srgbClr val="D300D3"/>
                </a:solidFill>
                <a:latin typeface="Arial"/>
                <a:ea typeface="Arial"/>
                <a:cs typeface="Arial"/>
                <a:sym typeface="Arial"/>
              </a:rPr>
              <a:t>cellular respiration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happens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Breaks down food to release energy as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POWERHOUSE OF THE CELL</a:t>
            </a: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1" name="Shape 321"/>
          <p:cNvCxnSpPr/>
          <p:nvPr/>
        </p:nvCxnSpPr>
        <p:spPr>
          <a:xfrm flipH="1">
            <a:off x="1203048" y="4009675"/>
            <a:ext cx="1004797" cy="33878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22" name="Shape 322"/>
          <p:cNvCxnSpPr/>
          <p:nvPr/>
        </p:nvCxnSpPr>
        <p:spPr>
          <a:xfrm>
            <a:off x="4356932" y="4009675"/>
            <a:ext cx="639057" cy="78653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23" name="Shape 323"/>
          <p:cNvSpPr/>
          <p:nvPr/>
        </p:nvSpPr>
        <p:spPr>
          <a:xfrm>
            <a:off x="6506110" y="4174635"/>
            <a:ext cx="2227581" cy="1927956"/>
          </a:xfrm>
          <a:prstGeom prst="noSmoking">
            <a:avLst>
              <a:gd name="adj" fmla="val 861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564516" y="56259"/>
            <a:ext cx="7622893" cy="8628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FF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Chloroplast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304800" y="1418887"/>
            <a:ext cx="8610599" cy="22469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parts: grana (stacks) and stroma (fluid)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11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</a:t>
            </a:r>
            <a:r>
              <a:rPr lang="en-US" sz="2800" b="0" i="1" u="none" strike="noStrike" cap="none">
                <a:solidFill>
                  <a:srgbClr val="00D600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happens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Converts energy from sun → energy in sugar</a:t>
            </a:r>
          </a:p>
        </p:txBody>
      </p:sp>
      <p:cxnSp>
        <p:nvCxnSpPr>
          <p:cNvPr id="331" name="Shape 331"/>
          <p:cNvCxnSpPr/>
          <p:nvPr/>
        </p:nvCxnSpPr>
        <p:spPr>
          <a:xfrm>
            <a:off x="4356932" y="4009675"/>
            <a:ext cx="1056783" cy="78653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32" name="Shape 332"/>
          <p:cNvSpPr/>
          <p:nvPr/>
        </p:nvSpPr>
        <p:spPr>
          <a:xfrm>
            <a:off x="6506110" y="4174635"/>
            <a:ext cx="2227581" cy="1927956"/>
          </a:xfrm>
          <a:prstGeom prst="noSmoking">
            <a:avLst>
              <a:gd name="adj" fmla="val 861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Shape 333"/>
          <p:cNvSpPr txBox="1"/>
          <p:nvPr/>
        </p:nvSpPr>
        <p:spPr>
          <a:xfrm>
            <a:off x="2105213" y="834112"/>
            <a:ext cx="4501151" cy="584776"/>
          </a:xfrm>
          <a:prstGeom prst="rect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00D600"/>
                </a:solidFill>
                <a:latin typeface="Arial"/>
                <a:ea typeface="Arial"/>
                <a:cs typeface="Arial"/>
                <a:sym typeface="Arial"/>
              </a:rPr>
              <a:t>PLANT CELLS ONLY!!</a:t>
            </a:r>
          </a:p>
        </p:txBody>
      </p:sp>
      <p:sp>
        <p:nvSpPr>
          <p:cNvPr id="334" name="Shape 334"/>
          <p:cNvSpPr/>
          <p:nvPr/>
        </p:nvSpPr>
        <p:spPr>
          <a:xfrm>
            <a:off x="354927" y="4214769"/>
            <a:ext cx="2227581" cy="1927956"/>
          </a:xfrm>
          <a:prstGeom prst="noSmoking">
            <a:avLst>
              <a:gd name="adj" fmla="val 861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746218" y="56259"/>
            <a:ext cx="7622893" cy="8628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FF"/>
              </a:buClr>
              <a:buSzPct val="25000"/>
              <a:buFont typeface="Arial"/>
              <a:buNone/>
            </a:pPr>
            <a:r>
              <a:rPr lang="en-US" sz="4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Cell Wall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304800" y="1418887"/>
            <a:ext cx="8610599" cy="22469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Made of cellulose (in plants), chitin (in fungi), and peptidoglycan (in bacteria)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11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 and maintain shape</a:t>
            </a:r>
          </a:p>
        </p:txBody>
      </p:sp>
      <p:cxnSp>
        <p:nvCxnSpPr>
          <p:cNvPr id="342" name="Shape 342"/>
          <p:cNvCxnSpPr/>
          <p:nvPr/>
        </p:nvCxnSpPr>
        <p:spPr>
          <a:xfrm>
            <a:off x="4356932" y="3781367"/>
            <a:ext cx="0" cy="56709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43" name="Shape 343"/>
          <p:cNvSpPr txBox="1"/>
          <p:nvPr/>
        </p:nvSpPr>
        <p:spPr>
          <a:xfrm>
            <a:off x="1063104" y="834112"/>
            <a:ext cx="7306006" cy="584776"/>
          </a:xfrm>
          <a:prstGeom prst="rect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rgbClr val="00D600"/>
                </a:solidFill>
                <a:latin typeface="Arial"/>
                <a:ea typeface="Arial"/>
                <a:cs typeface="Arial"/>
                <a:sym typeface="Arial"/>
              </a:rPr>
              <a:t>PLANT (and bacteria) CELLS ONLY!!</a:t>
            </a:r>
          </a:p>
        </p:txBody>
      </p:sp>
      <p:sp>
        <p:nvSpPr>
          <p:cNvPr id="344" name="Shape 344"/>
          <p:cNvSpPr/>
          <p:nvPr/>
        </p:nvSpPr>
        <p:spPr>
          <a:xfrm>
            <a:off x="354927" y="4214769"/>
            <a:ext cx="2227581" cy="1927956"/>
          </a:xfrm>
          <a:prstGeom prst="noSmoking">
            <a:avLst>
              <a:gd name="adj" fmla="val 861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5" name="Shape 345"/>
          <p:cNvCxnSpPr/>
          <p:nvPr/>
        </p:nvCxnSpPr>
        <p:spPr>
          <a:xfrm>
            <a:off x="8369111" y="3726126"/>
            <a:ext cx="0" cy="56709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hlinkClick r:id="rId2"/>
              </a:rPr>
              <a:t/>
            </a:r>
            <a:br>
              <a:rPr lang="en-US" b="1" u="sng" dirty="0" smtClean="0">
                <a:hlinkClick r:id="rId2"/>
              </a:rPr>
            </a:br>
            <a:r>
              <a:rPr lang="en-US" b="1" u="sng" dirty="0" smtClean="0">
                <a:hlinkClick r:id="rId2"/>
              </a:rPr>
              <a:t>Cell </a:t>
            </a:r>
            <a:r>
              <a:rPr lang="en-US" b="1" u="sng" dirty="0">
                <a:hlinkClick r:id="rId2"/>
              </a:rPr>
              <a:t>Differentiation</a:t>
            </a:r>
            <a:r>
              <a:rPr lang="en-US" u="sng" dirty="0">
                <a:hlinkClick r:id="rId2"/>
              </a:rPr>
              <a:t> </a:t>
            </a:r>
            <a:r>
              <a:rPr lang="en-US" b="1" u="sng" dirty="0">
                <a:hlinkClick r:id="rId2"/>
              </a:rPr>
              <a:t>or Cell Specialization: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3600" dirty="0"/>
              <a:t>Cells develop in alternative ways to perform different </a:t>
            </a:r>
            <a:r>
              <a:rPr lang="en-US" sz="3600" dirty="0" smtClean="0"/>
              <a:t>tasks</a:t>
            </a:r>
          </a:p>
          <a:p>
            <a:pPr lvl="0"/>
            <a:r>
              <a:rPr lang="en-US" sz="3600" dirty="0" smtClean="0"/>
              <a:t>Eukaryotic cells</a:t>
            </a:r>
          </a:p>
          <a:p>
            <a:pPr lvl="0"/>
            <a:r>
              <a:rPr lang="en-US" sz="3600" dirty="0" smtClean="0"/>
              <a:t>Multicellular organisms</a:t>
            </a:r>
            <a:endParaRPr lang="en-US" sz="3600" dirty="0"/>
          </a:p>
          <a:p>
            <a:pPr marL="203200" indent="0">
              <a:buNone/>
            </a:pPr>
            <a:r>
              <a:rPr lang="en-US" dirty="0"/>
              <a:t> 	</a:t>
            </a:r>
            <a:r>
              <a:rPr lang="en-US" dirty="0" smtClean="0"/>
              <a:t>ex</a:t>
            </a:r>
            <a:r>
              <a:rPr lang="en-US" dirty="0"/>
              <a:t>. Red blood cells are specialized to </a:t>
            </a:r>
            <a:endParaRPr lang="en-US" dirty="0" smtClean="0"/>
          </a:p>
          <a:p>
            <a:pPr marL="20320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transport </a:t>
            </a:r>
            <a:r>
              <a:rPr lang="en-US" dirty="0"/>
              <a:t>oxygen</a:t>
            </a:r>
          </a:p>
          <a:p>
            <a:pPr marL="203200" indent="0">
              <a:buNone/>
            </a:pPr>
            <a:r>
              <a:rPr lang="en-US" dirty="0" smtClean="0"/>
              <a:t>              Guard </a:t>
            </a:r>
            <a:r>
              <a:rPr lang="en-US" dirty="0"/>
              <a:t>cells in plants open and close </a:t>
            </a:r>
            <a:endParaRPr lang="en-US" dirty="0" smtClean="0"/>
          </a:p>
          <a:p>
            <a:pPr marL="20320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the </a:t>
            </a:r>
            <a:r>
              <a:rPr lang="en-US" dirty="0"/>
              <a:t>stomata</a:t>
            </a:r>
          </a:p>
        </p:txBody>
      </p:sp>
      <p:pic>
        <p:nvPicPr>
          <p:cNvPr id="4" name="Picture 2" descr="Image result for c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916" y="2398719"/>
            <a:ext cx="1539713" cy="154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47" y="4880503"/>
            <a:ext cx="1530702" cy="171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Image result for nerve cel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11" y="274637"/>
            <a:ext cx="1281103" cy="148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cel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629" y="5740400"/>
            <a:ext cx="903393" cy="106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519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smtClean="0">
                <a:hlinkClick r:id="rId2"/>
              </a:rPr>
              <a:t/>
            </a:r>
            <a:br>
              <a:rPr lang="en-US" sz="4800" u="sng" dirty="0" smtClean="0">
                <a:hlinkClick r:id="rId2"/>
              </a:rPr>
            </a:br>
            <a:r>
              <a:rPr lang="en-US" sz="4800" b="1" u="sng" dirty="0" smtClean="0">
                <a:hlinkClick r:id="rId2"/>
              </a:rPr>
              <a:t>Cell </a:t>
            </a:r>
            <a:r>
              <a:rPr lang="en-US" sz="4800" b="1" u="sng" dirty="0">
                <a:hlinkClick r:id="rId2"/>
              </a:rPr>
              <a:t>Communication: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Cells </a:t>
            </a:r>
            <a:r>
              <a:rPr lang="en-US" dirty="0"/>
              <a:t>communicate by sending and receiving signals</a:t>
            </a:r>
          </a:p>
          <a:p>
            <a:pPr lvl="0"/>
            <a:r>
              <a:rPr lang="en-US" dirty="0"/>
              <a:t>Signals may come from the environment, or they may come from other cells</a:t>
            </a:r>
          </a:p>
          <a:p>
            <a:pPr lvl="0"/>
            <a:r>
              <a:rPr lang="en-US" dirty="0"/>
              <a:t>To trigger a response, signals must be transmitted across the cell membrane</a:t>
            </a:r>
          </a:p>
          <a:p>
            <a:r>
              <a:rPr lang="en-US" b="1" dirty="0"/>
              <a:t> </a:t>
            </a:r>
            <a:r>
              <a:rPr lang="en-US" b="1" dirty="0" err="1" smtClean="0"/>
              <a:t>Phototaxis</a:t>
            </a:r>
            <a:r>
              <a:rPr lang="en-US" b="1" dirty="0" smtClean="0"/>
              <a:t>- </a:t>
            </a:r>
            <a:r>
              <a:rPr lang="en-US" dirty="0" smtClean="0"/>
              <a:t>toward(+), away(-) light</a:t>
            </a:r>
          </a:p>
          <a:p>
            <a:r>
              <a:rPr lang="en-US" b="1" dirty="0" smtClean="0"/>
              <a:t>Chemotaxis</a:t>
            </a:r>
            <a:r>
              <a:rPr lang="en-US" dirty="0" smtClean="0"/>
              <a:t>-toward(+), away(-) chemical stimuli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7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566737"/>
            <a:ext cx="769620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05" y="1605549"/>
            <a:ext cx="4627376" cy="459181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025" y="1651558"/>
            <a:ext cx="4238095" cy="461624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3072" y="6412064"/>
            <a:ext cx="4054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>
                <a:hlinkClick r:id="rId5"/>
              </a:rPr>
              <a:t>learn.genetics.utah.edu/content/cells/scale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1615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accent6"/>
                </a:solidFill>
              </a:rPr>
              <a:t>Level of Organization</a:t>
            </a:r>
            <a:endParaRPr lang="en-US" sz="6000" b="1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867" y="1590674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levels of organiz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57" y="1282170"/>
            <a:ext cx="6784975" cy="508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/>
          <p:cNvSpPr/>
          <p:nvPr/>
        </p:nvSpPr>
        <p:spPr>
          <a:xfrm rot="10800000">
            <a:off x="6688667" y="3623219"/>
            <a:ext cx="643466" cy="4608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86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 t="-2000" b="8000"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 flipV="1">
            <a:off x="304798" y="1249681"/>
            <a:ext cx="7975602" cy="457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299979" y="39076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8000"/>
              </a:buClr>
              <a:buSzPct val="25000"/>
              <a:buFont typeface="Arial"/>
              <a:buNone/>
            </a:pPr>
            <a:r>
              <a:rPr lang="en-US" sz="5400" b="1" i="0" u="none" strike="noStrike" cap="none" dirty="0" smtClean="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5400" b="1" i="0" u="none" strike="noStrike" cap="none" dirty="0" smtClean="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400" b="1" i="0" u="none" strike="noStrike" cap="none" dirty="0" smtClean="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endParaRPr lang="en-US" sz="5400" b="1" i="0" u="none" strike="noStrike" cap="none" dirty="0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0" y="2187912"/>
            <a:ext cx="5842000" cy="3049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en-US" sz="3200" b="0" i="0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sng" strike="noStrike" cap="none" dirty="0" smtClean="0">
                <a:solidFill>
                  <a:srgbClr val="D300D3"/>
                </a:solidFill>
                <a:latin typeface="Arial"/>
                <a:ea typeface="Arial"/>
                <a:cs typeface="Arial"/>
                <a:sym typeface="Arial"/>
              </a:rPr>
              <a:t>Unicellular</a:t>
            </a:r>
            <a:r>
              <a:rPr lang="en-US" sz="3200" b="0" i="0" u="none" strike="noStrike" cap="none" dirty="0" smtClean="0">
                <a:solidFill>
                  <a:srgbClr val="D300D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rgbClr val="D300D3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800" dirty="0"/>
              <a:t>One cell = organism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D300D3"/>
              </a:buClr>
              <a:buSzPct val="100000"/>
            </a:pPr>
            <a:endParaRPr lang="en-US" sz="2800" dirty="0" smtClean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 lvl="0"/>
            <a:r>
              <a:rPr lang="en-US" sz="3200" b="0" i="0" strike="noStrike" cap="none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sng" strike="noStrike" cap="none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Multicellular</a:t>
            </a:r>
            <a:r>
              <a:rPr lang="en-US" sz="3200" b="0" i="0" u="none" strike="noStrike" cap="none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endParaRPr lang="en-US" sz="3200" b="0" i="0" u="none" strike="noStrike" cap="none" dirty="0" smtClean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2800" dirty="0" smtClean="0"/>
              <a:t>  Many </a:t>
            </a:r>
            <a:r>
              <a:rPr lang="en-US" sz="2800" dirty="0"/>
              <a:t>cells = </a:t>
            </a:r>
            <a:r>
              <a:rPr lang="en-US" sz="2800" dirty="0" smtClean="0"/>
              <a:t>organism</a:t>
            </a:r>
            <a:endParaRPr lang="en-US" sz="2800" dirty="0"/>
          </a:p>
          <a:p>
            <a:pPr lvl="0"/>
            <a:r>
              <a:rPr lang="en-US" sz="2800" dirty="0" smtClean="0"/>
              <a:t>  Cells </a:t>
            </a:r>
            <a:r>
              <a:rPr lang="en-US" sz="2800" dirty="0"/>
              <a:t>are specialized</a:t>
            </a:r>
          </a:p>
        </p:txBody>
      </p:sp>
    </p:spTree>
    <p:extLst>
      <p:ext uri="{BB962C8B-B14F-4D97-AF65-F5344CB8AC3E}">
        <p14:creationId xmlns:p14="http://schemas.microsoft.com/office/powerpoint/2010/main" val="301616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18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What are Cells?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2818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202020"/>
                </a:solidFill>
                <a:latin typeface="Roboto"/>
              </a:rPr>
              <a:t>Cells are the basic building blocks of all living things. </a:t>
            </a:r>
            <a:endParaRPr lang="en-US" dirty="0" smtClean="0">
              <a:solidFill>
                <a:srgbClr val="202020"/>
              </a:solidFill>
              <a:latin typeface="Roboto"/>
            </a:endParaRPr>
          </a:p>
          <a:p>
            <a:r>
              <a:rPr lang="en-US" dirty="0" smtClean="0">
                <a:solidFill>
                  <a:srgbClr val="202020"/>
                </a:solidFill>
                <a:latin typeface="Roboto"/>
              </a:rPr>
              <a:t>The </a:t>
            </a:r>
            <a:r>
              <a:rPr lang="en-US" dirty="0">
                <a:solidFill>
                  <a:srgbClr val="202020"/>
                </a:solidFill>
                <a:latin typeface="Roboto"/>
              </a:rPr>
              <a:t>human body is composed of trillions of cells. </a:t>
            </a:r>
            <a:endParaRPr lang="en-US" dirty="0" smtClean="0">
              <a:solidFill>
                <a:srgbClr val="202020"/>
              </a:solidFill>
              <a:latin typeface="Roboto"/>
            </a:endParaRPr>
          </a:p>
          <a:p>
            <a:r>
              <a:rPr lang="en-US" dirty="0" smtClean="0">
                <a:solidFill>
                  <a:srgbClr val="202020"/>
                </a:solidFill>
                <a:latin typeface="Roboto"/>
              </a:rPr>
              <a:t>They </a:t>
            </a:r>
            <a:r>
              <a:rPr lang="en-US" dirty="0">
                <a:solidFill>
                  <a:srgbClr val="202020"/>
                </a:solidFill>
                <a:latin typeface="Roboto"/>
              </a:rPr>
              <a:t>provide structure for the body, take in nutrients from food, convert those nutrients into energy, and carry out specialized functions. </a:t>
            </a:r>
            <a:endParaRPr lang="en-US" dirty="0" smtClean="0">
              <a:solidFill>
                <a:srgbClr val="202020"/>
              </a:solidFill>
              <a:latin typeface="Roboto"/>
            </a:endParaRPr>
          </a:p>
          <a:p>
            <a:r>
              <a:rPr lang="en-US" dirty="0" smtClean="0">
                <a:solidFill>
                  <a:srgbClr val="202020"/>
                </a:solidFill>
                <a:latin typeface="Roboto"/>
              </a:rPr>
              <a:t>Cells </a:t>
            </a:r>
            <a:r>
              <a:rPr lang="en-US" dirty="0">
                <a:solidFill>
                  <a:srgbClr val="202020"/>
                </a:solidFill>
                <a:latin typeface="Roboto"/>
              </a:rPr>
              <a:t>also contain the body’s hereditary material and can make copies of themselves.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299979" y="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8000"/>
              </a:buClr>
              <a:buSzPct val="25000"/>
              <a:buFont typeface="Arial"/>
              <a:buNone/>
            </a:pPr>
            <a:r>
              <a:rPr lang="en-US" sz="54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Cell Theory</a:t>
            </a:r>
            <a:endParaRPr lang="en-US" sz="5400" b="1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32154" y="1143000"/>
            <a:ext cx="8499230" cy="2158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All living things are made of cells.</a:t>
            </a:r>
          </a:p>
          <a:p>
            <a:pPr marL="342900" marR="0" lvl="0" indent="-3429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Cells are the basic unit of life.</a:t>
            </a:r>
          </a:p>
          <a:p>
            <a:pPr marL="342900" marR="0" lvl="0" indent="-342900" algn="l" rtl="0">
              <a:spcBef>
                <a:spcPts val="6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All cells come from other cells.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842</Words>
  <Application>Microsoft Office PowerPoint</Application>
  <PresentationFormat>On-screen Show (4:3)</PresentationFormat>
  <Paragraphs>233</Paragraphs>
  <Slides>36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Comic Sans MS</vt:lpstr>
      <vt:lpstr>Noto Sans Symbols</vt:lpstr>
      <vt:lpstr>Roboto</vt:lpstr>
      <vt:lpstr>Symbol</vt:lpstr>
      <vt:lpstr>Times New Roman</vt:lpstr>
      <vt:lpstr>Office Theme</vt:lpstr>
      <vt:lpstr>PowerPoint Presentation</vt:lpstr>
      <vt:lpstr>Cells</vt:lpstr>
      <vt:lpstr>Cells</vt:lpstr>
      <vt:lpstr>PowerPoint Presentation</vt:lpstr>
      <vt:lpstr>Cells</vt:lpstr>
      <vt:lpstr>Level of Organization</vt:lpstr>
      <vt:lpstr> Cells</vt:lpstr>
      <vt:lpstr>What are Cells?</vt:lpstr>
      <vt:lpstr>Cell Theory</vt:lpstr>
      <vt:lpstr>PowerPoint Presentation</vt:lpstr>
      <vt:lpstr>PowerPoint Presentation</vt:lpstr>
      <vt:lpstr>PowerPoint Presentation</vt:lpstr>
      <vt:lpstr>PowerPoint Presentation</vt:lpstr>
      <vt:lpstr>Organelles</vt:lpstr>
      <vt:lpstr>Bacteria Cell </vt:lpstr>
      <vt:lpstr>PowerPoint Presentation</vt:lpstr>
      <vt:lpstr>PowerPoint Presentation</vt:lpstr>
      <vt:lpstr>Cell (Plasma) Membrane</vt:lpstr>
      <vt:lpstr>Phospholipid Bilayer</vt:lpstr>
      <vt:lpstr>Cytoskeleton</vt:lpstr>
      <vt:lpstr>Cytoplasm</vt:lpstr>
      <vt:lpstr>Nucleus</vt:lpstr>
      <vt:lpstr>Nucleolus</vt:lpstr>
      <vt:lpstr>Ribosomes</vt:lpstr>
      <vt:lpstr>Rough ER  (Endoplasmic Reticulum)</vt:lpstr>
      <vt:lpstr>Smooth ER  (Endoplasmic Reticulum)</vt:lpstr>
      <vt:lpstr>Golgi apparatus</vt:lpstr>
      <vt:lpstr>Lysosomes</vt:lpstr>
      <vt:lpstr>Vacuoles</vt:lpstr>
      <vt:lpstr>Centrioles/Centrosomes</vt:lpstr>
      <vt:lpstr>Cilia and Flagella</vt:lpstr>
      <vt:lpstr>Mitochondria</vt:lpstr>
      <vt:lpstr>Chloroplast</vt:lpstr>
      <vt:lpstr>Cell Wall</vt:lpstr>
      <vt:lpstr> Cell Differentiation or Cell Specialization: </vt:lpstr>
      <vt:lpstr> Cell Communication: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GRAY</dc:creator>
  <cp:lastModifiedBy>KATHY GRAY</cp:lastModifiedBy>
  <cp:revision>25</cp:revision>
  <dcterms:modified xsi:type="dcterms:W3CDTF">2017-09-21T18:35:43Z</dcterms:modified>
</cp:coreProperties>
</file>