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7" r:id="rId2"/>
    <p:sldId id="258" r:id="rId3"/>
    <p:sldId id="261" r:id="rId4"/>
    <p:sldId id="259" r:id="rId5"/>
    <p:sldId id="275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76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CDFD0-E49B-46DC-A4D5-8D2758B8F599}">
  <a:tblStyle styleId="{295CDFD0-E49B-46DC-A4D5-8D2758B8F599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26" y="120"/>
      </p:cViewPr>
      <p:guideLst>
        <p:guide orient="horz" pos="18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17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1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d.ted.com/on/TfUHVLl3" TargetMode="External"/><Relationship Id="rId4" Type="http://schemas.openxmlformats.org/officeDocument/2006/relationships/hyperlink" Target="file:///\\swain.local\storage-ns\homes\high\staff\kgray\Kgray%20folder\Biology\Ch7\cell%20membrane%20pictures.flipchar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XnYcUjn5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6105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need of an organism to maintain and regulate constant or stable internal conditions.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your body regulate (aka maintain homeostasis)?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pH, and the concentration of other materials and nutrients must be maintained within a relatively narrow margin.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homeostasis is maintained by the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controlling movement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things in and out of the cell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2362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00"/>
              </a:buClr>
              <a:buSzPct val="25000"/>
              <a:buFont typeface="Arial"/>
              <a:buNone/>
            </a:pPr>
            <a:r>
              <a:rPr lang="en-US" sz="2800" b="1" i="0" u="sng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r>
              <a:rPr lang="en-US" sz="5000" b="1" i="0" u="none" strike="noStrike" cap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048000" y="1600200"/>
            <a:ext cx="2895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Arial"/>
              <a:buNone/>
            </a:pPr>
            <a:r>
              <a:rPr lang="en-US" sz="2800" b="1" i="0" u="sng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846886" y="1600200"/>
            <a:ext cx="2286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800" b="1" i="0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</a:p>
        </p:txBody>
      </p:sp>
      <p:sp>
        <p:nvSpPr>
          <p:cNvPr id="163" name="Shape 163"/>
          <p:cNvSpPr/>
          <p:nvPr/>
        </p:nvSpPr>
        <p:spPr>
          <a:xfrm>
            <a:off x="304800" y="2590800"/>
            <a:ext cx="1447800" cy="1295400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733800" y="2590800"/>
            <a:ext cx="1447800" cy="1295400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239000" y="2590800"/>
            <a:ext cx="1447800" cy="1295400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352800" y="4895850"/>
            <a:ext cx="2362200" cy="1981199"/>
          </a:xfrm>
          <a:prstGeom prst="flowChartConnector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609600" y="5334000"/>
            <a:ext cx="685799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33" y="39916"/>
                </a:moveTo>
                <a:cubicBezTo>
                  <a:pt x="10080" y="32380"/>
                  <a:pt x="11836" y="24780"/>
                  <a:pt x="15619" y="19186"/>
                </a:cubicBezTo>
                <a:cubicBezTo>
                  <a:pt x="21597" y="10350"/>
                  <a:pt x="31288" y="8380"/>
                  <a:pt x="38902" y="14450"/>
                </a:cubicBezTo>
                <a:cubicBezTo>
                  <a:pt x="43550" y="2525"/>
                  <a:pt x="55316" y="61"/>
                  <a:pt x="62377" y="9533"/>
                </a:cubicBezTo>
                <a:cubicBezTo>
                  <a:pt x="64158" y="4675"/>
                  <a:pt x="67577" y="1316"/>
                  <a:pt x="71525" y="555"/>
                </a:cubicBezTo>
                <a:cubicBezTo>
                  <a:pt x="75869" y="-283"/>
                  <a:pt x="80208" y="2138"/>
                  <a:pt x="82869" y="6891"/>
                </a:cubicBezTo>
                <a:cubicBezTo>
                  <a:pt x="86708" y="741"/>
                  <a:pt x="93058" y="-1277"/>
                  <a:pt x="98508" y="1916"/>
                </a:cubicBezTo>
                <a:cubicBezTo>
                  <a:pt x="102661" y="4350"/>
                  <a:pt x="105638" y="9444"/>
                  <a:pt x="106438" y="15488"/>
                </a:cubicBezTo>
                <a:cubicBezTo>
                  <a:pt x="111238" y="17272"/>
                  <a:pt x="115061" y="22216"/>
                  <a:pt x="116616" y="28661"/>
                </a:cubicBezTo>
                <a:cubicBezTo>
                  <a:pt x="117747" y="33338"/>
                  <a:pt x="117586" y="38419"/>
                  <a:pt x="116161" y="42944"/>
                </a:cubicBezTo>
                <a:cubicBezTo>
                  <a:pt x="119663" y="49150"/>
                  <a:pt x="120888" y="57194"/>
                  <a:pt x="119488" y="64783"/>
                </a:cubicBezTo>
                <a:cubicBezTo>
                  <a:pt x="117627" y="74872"/>
                  <a:pt x="111466" y="82427"/>
                  <a:pt x="103900" y="83900"/>
                </a:cubicBezTo>
                <a:cubicBezTo>
                  <a:pt x="103863" y="90197"/>
                  <a:pt x="101827" y="96169"/>
                  <a:pt x="98319" y="100280"/>
                </a:cubicBezTo>
                <a:cubicBezTo>
                  <a:pt x="92988" y="106527"/>
                  <a:pt x="85288" y="107330"/>
                  <a:pt x="79319" y="102263"/>
                </a:cubicBezTo>
                <a:cubicBezTo>
                  <a:pt x="77388" y="110966"/>
                  <a:pt x="72219" y="117619"/>
                  <a:pt x="65741" y="119738"/>
                </a:cubicBezTo>
                <a:cubicBezTo>
                  <a:pt x="58108" y="122236"/>
                  <a:pt x="50141" y="117980"/>
                  <a:pt x="45777" y="109072"/>
                </a:cubicBezTo>
                <a:cubicBezTo>
                  <a:pt x="35477" y="117527"/>
                  <a:pt x="22100" y="112775"/>
                  <a:pt x="16122" y="98533"/>
                </a:cubicBezTo>
                <a:cubicBezTo>
                  <a:pt x="10250" y="99469"/>
                  <a:pt x="4736" y="94511"/>
                  <a:pt x="3083" y="86805"/>
                </a:cubicBezTo>
                <a:cubicBezTo>
                  <a:pt x="1886" y="81230"/>
                  <a:pt x="2944" y="75213"/>
                  <a:pt x="5869" y="70975"/>
                </a:cubicBezTo>
                <a:cubicBezTo>
                  <a:pt x="1719" y="67650"/>
                  <a:pt x="-591" y="61269"/>
                  <a:pt x="-13" y="54733"/>
                </a:cubicBezTo>
                <a:cubicBezTo>
                  <a:pt x="663" y="47080"/>
                  <a:pt x="5125" y="41086"/>
                  <a:pt x="10730" y="40297"/>
                </a:cubicBezTo>
                <a:cubicBezTo>
                  <a:pt x="10763" y="40169"/>
                  <a:pt x="10800" y="40044"/>
                  <a:pt x="10833" y="39916"/>
                </a:cubicBezTo>
                <a:close/>
              </a:path>
              <a:path w="120000" h="120000" fill="none" extrusionOk="0">
                <a:moveTo>
                  <a:pt x="13036" y="72713"/>
                </a:moveTo>
                <a:cubicBezTo>
                  <a:pt x="10580" y="72975"/>
                  <a:pt x="8125" y="72202"/>
                  <a:pt x="6000" y="70500"/>
                </a:cubicBezTo>
                <a:moveTo>
                  <a:pt x="19244" y="96941"/>
                </a:moveTo>
                <a:cubicBezTo>
                  <a:pt x="18258" y="97477"/>
                  <a:pt x="17222" y="97833"/>
                  <a:pt x="16166" y="98000"/>
                </a:cubicBezTo>
                <a:moveTo>
                  <a:pt x="45772" y="108583"/>
                </a:moveTo>
                <a:cubicBezTo>
                  <a:pt x="45030" y="107066"/>
                  <a:pt x="44408" y="105447"/>
                  <a:pt x="43916" y="103750"/>
                </a:cubicBezTo>
                <a:moveTo>
                  <a:pt x="80075" y="96530"/>
                </a:moveTo>
                <a:cubicBezTo>
                  <a:pt x="79966" y="98327"/>
                  <a:pt x="79716" y="100105"/>
                  <a:pt x="79333" y="101833"/>
                </a:cubicBezTo>
                <a:moveTo>
                  <a:pt x="94802" y="63761"/>
                </a:moveTo>
                <a:cubicBezTo>
                  <a:pt x="100369" y="67450"/>
                  <a:pt x="103883" y="75161"/>
                  <a:pt x="103833" y="83583"/>
                </a:cubicBezTo>
                <a:moveTo>
                  <a:pt x="116105" y="42650"/>
                </a:moveTo>
                <a:cubicBezTo>
                  <a:pt x="115202" y="45516"/>
                  <a:pt x="113827" y="48061"/>
                  <a:pt x="112083" y="50083"/>
                </a:cubicBezTo>
                <a:moveTo>
                  <a:pt x="106455" y="15072"/>
                </a:moveTo>
                <a:cubicBezTo>
                  <a:pt x="106608" y="16230"/>
                  <a:pt x="106680" y="17405"/>
                  <a:pt x="106666" y="18583"/>
                </a:cubicBezTo>
                <a:moveTo>
                  <a:pt x="80772" y="10977"/>
                </a:moveTo>
                <a:cubicBezTo>
                  <a:pt x="81297" y="9358"/>
                  <a:pt x="81988" y="7850"/>
                  <a:pt x="82833" y="6500"/>
                </a:cubicBezTo>
                <a:moveTo>
                  <a:pt x="61502" y="13111"/>
                </a:moveTo>
                <a:cubicBezTo>
                  <a:pt x="61716" y="11772"/>
                  <a:pt x="62052" y="10475"/>
                  <a:pt x="62500" y="9250"/>
                </a:cubicBezTo>
                <a:moveTo>
                  <a:pt x="38888" y="14422"/>
                </a:moveTo>
                <a:cubicBezTo>
                  <a:pt x="40200" y="15466"/>
                  <a:pt x="41411" y="16725"/>
                  <a:pt x="42500" y="18166"/>
                </a:cubicBezTo>
                <a:moveTo>
                  <a:pt x="11463" y="43858"/>
                </a:moveTo>
                <a:cubicBezTo>
                  <a:pt x="11177" y="42569"/>
                  <a:pt x="10966" y="41252"/>
                  <a:pt x="10833" y="39916"/>
                </a:cubicBez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04800" y="2743200"/>
            <a:ext cx="147955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54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5400" b="1" i="0" u="none" baseline="-25000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58242" y="3571876"/>
            <a:ext cx="147955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54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5400" b="1" i="0" u="none" baseline="-25000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 b="1" i="0" u="none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70" name="Shape 170"/>
          <p:cNvSpPr/>
          <p:nvPr/>
        </p:nvSpPr>
        <p:spPr>
          <a:xfrm>
            <a:off x="7239000" y="5181600"/>
            <a:ext cx="1447800" cy="1295400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191000" y="3048000"/>
            <a:ext cx="6651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000" b="1" i="0" u="none" baseline="-250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96836" y="3886200"/>
            <a:ext cx="6651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000" b="1" i="0" u="none" baseline="-250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7486650" y="2895600"/>
            <a:ext cx="104774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600" b="1" i="0" u="none" baseline="-250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400800" y="3657600"/>
            <a:ext cx="104774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600" b="1" i="0" u="none" baseline="-250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cxnSp>
        <p:nvCxnSpPr>
          <p:cNvPr id="175" name="Shape 175"/>
          <p:cNvCxnSpPr/>
          <p:nvPr/>
        </p:nvCxnSpPr>
        <p:spPr>
          <a:xfrm flipH="1">
            <a:off x="228600" y="3581400"/>
            <a:ext cx="331786" cy="3810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76" name="Shape 176"/>
          <p:cNvCxnSpPr/>
          <p:nvPr/>
        </p:nvCxnSpPr>
        <p:spPr>
          <a:xfrm>
            <a:off x="1371600" y="3581400"/>
            <a:ext cx="304799" cy="4572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77" name="Shape 177"/>
          <p:cNvCxnSpPr/>
          <p:nvPr/>
        </p:nvCxnSpPr>
        <p:spPr>
          <a:xfrm rot="10800000" flipH="1">
            <a:off x="1371600" y="2514600"/>
            <a:ext cx="381000" cy="30479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78" name="Shape 178"/>
          <p:cNvCxnSpPr/>
          <p:nvPr/>
        </p:nvCxnSpPr>
        <p:spPr>
          <a:xfrm rot="10800000">
            <a:off x="381000" y="2362199"/>
            <a:ext cx="304799" cy="4572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sp>
        <p:nvSpPr>
          <p:cNvPr id="179" name="Shape 179"/>
          <p:cNvSpPr/>
          <p:nvPr/>
        </p:nvSpPr>
        <p:spPr>
          <a:xfrm>
            <a:off x="762000" y="4648200"/>
            <a:ext cx="381000" cy="533399"/>
          </a:xfrm>
          <a:prstGeom prst="downArrow">
            <a:avLst>
              <a:gd name="adj1" fmla="val 13886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267200" y="4114800"/>
            <a:ext cx="381000" cy="533399"/>
          </a:xfrm>
          <a:prstGeom prst="downArrow">
            <a:avLst>
              <a:gd name="adj1" fmla="val 13886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7772400" y="4495800"/>
            <a:ext cx="381000" cy="533399"/>
          </a:xfrm>
          <a:prstGeom prst="downArrow">
            <a:avLst>
              <a:gd name="adj1" fmla="val 13886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Shape 182"/>
          <p:cNvCxnSpPr/>
          <p:nvPr/>
        </p:nvCxnSpPr>
        <p:spPr>
          <a:xfrm rot="10800000" flipH="1">
            <a:off x="3810000" y="3581400"/>
            <a:ext cx="381000" cy="30479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83" name="Shape 183"/>
          <p:cNvCxnSpPr/>
          <p:nvPr/>
        </p:nvCxnSpPr>
        <p:spPr>
          <a:xfrm rot="10800000">
            <a:off x="4953000" y="3581399"/>
            <a:ext cx="304799" cy="4572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84" name="Shape 184"/>
          <p:cNvCxnSpPr/>
          <p:nvPr/>
        </p:nvCxnSpPr>
        <p:spPr>
          <a:xfrm>
            <a:off x="3810000" y="2362200"/>
            <a:ext cx="304799" cy="4572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85" name="Shape 185"/>
          <p:cNvCxnSpPr/>
          <p:nvPr/>
        </p:nvCxnSpPr>
        <p:spPr>
          <a:xfrm flipH="1">
            <a:off x="4876800" y="2438400"/>
            <a:ext cx="331786" cy="3810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86" name="Shape 186"/>
          <p:cNvCxnSpPr/>
          <p:nvPr/>
        </p:nvCxnSpPr>
        <p:spPr>
          <a:xfrm rot="10800000" flipH="1">
            <a:off x="6781800" y="3352800"/>
            <a:ext cx="609599" cy="304799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stealth" w="lg" len="lg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87" name="Shape 187"/>
          <p:cNvCxnSpPr/>
          <p:nvPr/>
        </p:nvCxnSpPr>
        <p:spPr>
          <a:xfrm rot="10800000">
            <a:off x="8458199" y="3352799"/>
            <a:ext cx="457200" cy="45720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stealth" w="lg" len="lg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sp>
        <p:nvSpPr>
          <p:cNvPr id="188" name="Shape 188"/>
          <p:cNvSpPr txBox="1"/>
          <p:nvPr/>
        </p:nvSpPr>
        <p:spPr>
          <a:xfrm>
            <a:off x="4761" y="6172200"/>
            <a:ext cx="1998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0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Cell shrivels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686177" y="5655468"/>
            <a:ext cx="175894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Cell swells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667500" y="5562600"/>
            <a:ext cx="25908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Cell stays the same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0000FF"/>
                </a:solidFill>
              </a:rPr>
              <a:t>Passive Transport: </a:t>
            </a:r>
            <a:r>
              <a:rPr lang="en-US" sz="5000" b="1" dirty="0">
                <a:solidFill>
                  <a:srgbClr val="3366FF"/>
                </a:solidFill>
              </a:rPr>
              <a:t>Osmosis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438"/>
            <a:ext cx="8229600" cy="52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0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0000FF"/>
                </a:solidFill>
              </a:rPr>
              <a:t>Passive Transport: </a:t>
            </a:r>
            <a:r>
              <a:rPr lang="en-US" sz="5000" b="1" dirty="0">
                <a:solidFill>
                  <a:srgbClr val="3366FF"/>
                </a:solidFill>
              </a:rPr>
              <a:t>Osmosis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555"/>
            <a:ext cx="8082115" cy="42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r>
              <a:rPr lang="en-US" sz="5000" b="1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5000" b="1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399" y="1600199"/>
            <a:ext cx="8229600" cy="4525961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LOW TO HIGH</a:t>
            </a:r>
          </a:p>
          <a:p>
            <a:pPr algn="ctr"/>
            <a:r>
              <a:rPr lang="en-US" dirty="0" smtClean="0"/>
              <a:t>REQUIRES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0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-1586" y="1828800"/>
            <a:ext cx="3963986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32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3200" b="1" i="0" u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200" b="1" i="1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-US" sz="32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r>
              <a:rPr lang="en-US" sz="3200" b="1" i="0" u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lang="en-US" sz="3200" b="0" i="0" u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b="1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White blood cells engulf bacteria to fight infection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Active Transport: </a:t>
            </a:r>
            <a:r>
              <a:rPr lang="en-US" sz="5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</a:p>
        </p:txBody>
      </p:sp>
      <p:sp>
        <p:nvSpPr>
          <p:cNvPr id="215" name="Shape 215"/>
          <p:cNvSpPr/>
          <p:nvPr/>
        </p:nvSpPr>
        <p:spPr>
          <a:xfrm flipH="1">
            <a:off x="7391400" y="3429000"/>
            <a:ext cx="990599" cy="381000"/>
          </a:xfrm>
          <a:prstGeom prst="rightArrow">
            <a:avLst>
              <a:gd name="adj1" fmla="val 17446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 flipH="1">
            <a:off x="7391400" y="4419600"/>
            <a:ext cx="990599" cy="381000"/>
          </a:xfrm>
          <a:prstGeom prst="rightArrow">
            <a:avLst>
              <a:gd name="adj1" fmla="val 17446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-1586" y="1828800"/>
            <a:ext cx="4573586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90000"/>
              </a:lnSpc>
              <a:spcBef>
                <a:spcPts val="0"/>
              </a:spcBef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32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3200" b="1" i="0" u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200" b="1" i="1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r>
              <a:rPr lang="en-US" sz="32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r>
              <a:rPr lang="en-US" sz="3200" b="1" i="0" u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OUT OF</a:t>
            </a:r>
            <a:r>
              <a:rPr lang="en-US" sz="3200" b="1" i="0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lang="en-US" sz="3200" b="0" i="0" u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b="1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Nerve cells release neurotransmitters to pass signals to the brain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Active Transport: </a:t>
            </a:r>
            <a:r>
              <a:rPr lang="en-US" sz="5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</a:p>
        </p:txBody>
      </p:sp>
      <p:sp>
        <p:nvSpPr>
          <p:cNvPr id="223" name="Shape 223"/>
          <p:cNvSpPr/>
          <p:nvPr/>
        </p:nvSpPr>
        <p:spPr>
          <a:xfrm rot="10800000" flipH="1">
            <a:off x="7391400" y="3428999"/>
            <a:ext cx="990599" cy="381000"/>
          </a:xfrm>
          <a:prstGeom prst="rightArrow">
            <a:avLst>
              <a:gd name="adj1" fmla="val 17446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 rot="10800000" flipH="1">
            <a:off x="7391400" y="4343399"/>
            <a:ext cx="990599" cy="381000"/>
          </a:xfrm>
          <a:prstGeom prst="rightArrow">
            <a:avLst>
              <a:gd name="adj1" fmla="val 17446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4" y="530943"/>
            <a:ext cx="7719352" cy="59354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533400" y="0"/>
            <a:ext cx="7848599" cy="896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00D3"/>
              </a:buClr>
              <a:buSzPct val="25000"/>
              <a:buFont typeface="Arial"/>
              <a:buNone/>
            </a:pPr>
            <a:r>
              <a:rPr lang="en-US" sz="5400" b="1" i="0" u="none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Practice Time!</a:t>
            </a:r>
          </a:p>
        </p:txBody>
      </p:sp>
      <p:graphicFrame>
        <p:nvGraphicFramePr>
          <p:cNvPr id="230" name="Shape 230"/>
          <p:cNvGraphicFramePr/>
          <p:nvPr>
            <p:extLst>
              <p:ext uri="{D42A27DB-BD31-4B8C-83A1-F6EECF244321}">
                <p14:modId xmlns:p14="http://schemas.microsoft.com/office/powerpoint/2010/main" val="555446058"/>
              </p:ext>
            </p:extLst>
          </p:nvPr>
        </p:nvGraphicFramePr>
        <p:xfrm>
          <a:off x="228599" y="896937"/>
          <a:ext cx="8458200" cy="5692735"/>
        </p:xfrm>
        <a:graphic>
          <a:graphicData uri="http://schemas.openxmlformats.org/drawingml/2006/table">
            <a:tbl>
              <a:tblPr>
                <a:noFill/>
                <a:tableStyleId>{295CDFD0-E49B-46DC-A4D5-8D2758B8F599}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Transport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Passive/Active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Ex. of what is being moved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it helps maintain homeostasis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Facilitated Diffusion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Regulates blood sugar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Neurotransmitters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Endocytosis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Captures bacteria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Controls blood pressure by regulating blood volume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800" b="1" i="0" u="none" baseline="-25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and CO</a:t>
                      </a:r>
                      <a:r>
                        <a:rPr lang="en-US" sz="1800" b="1" i="0" u="none" baseline="-25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lang="en-US" sz="1800" b="1" i="0" u="none" baseline="300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l="-2000" t="-5000"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60556" y="3456039"/>
            <a:ext cx="8839199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b="1" u="sng" dirty="0">
                <a:hlinkClick r:id="rId4"/>
              </a:rPr>
              <a:t>Cell membrane</a:t>
            </a:r>
            <a:r>
              <a:rPr lang="en-US" b="1" dirty="0"/>
              <a:t>:  </a:t>
            </a:r>
            <a:endParaRPr lang="en-US" sz="3600" dirty="0"/>
          </a:p>
          <a:p>
            <a:pPr lvl="0"/>
            <a:r>
              <a:rPr lang="en-US" dirty="0"/>
              <a:t>Regulates what enters and leaves the cell</a:t>
            </a:r>
            <a:endParaRPr lang="en-US" sz="3600" dirty="0"/>
          </a:p>
          <a:p>
            <a:pPr lvl="1"/>
            <a:r>
              <a:rPr lang="en-US" u="sng" dirty="0">
                <a:hlinkClick r:id="rId5"/>
              </a:rPr>
              <a:t>Lipid bilayer</a:t>
            </a:r>
            <a:r>
              <a:rPr lang="en-US" dirty="0"/>
              <a:t> (phospholipid)- flexibility and barrier (selectively permeable)</a:t>
            </a:r>
            <a:endParaRPr lang="en-US" sz="3200" dirty="0"/>
          </a:p>
          <a:p>
            <a:pPr lvl="1"/>
            <a:r>
              <a:rPr lang="en-US" dirty="0"/>
              <a:t>Proteins – channels and pumps</a:t>
            </a:r>
            <a:endParaRPr lang="en-US" sz="3200" dirty="0"/>
          </a:p>
          <a:p>
            <a:pPr lvl="1"/>
            <a:r>
              <a:rPr lang="en-US" dirty="0"/>
              <a:t>Carbohydrates – act like chemical identification cards</a:t>
            </a:r>
            <a:endParaRPr lang="en-US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Words to Know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lang="en-US" sz="3000" b="1" i="0" u="sng" strike="noStrike" cap="none" dirty="0">
                <a:solidFill>
                  <a:srgbClr val="00E000"/>
                </a:solidFill>
                <a:latin typeface="Arial"/>
                <a:ea typeface="Arial"/>
                <a:cs typeface="Arial"/>
                <a:sym typeface="Arial"/>
              </a:rPr>
              <a:t>Solute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what gets dissolved (Ex. Lemonade powder)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lang="en-US" sz="30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does the dissolving (Ex. Water)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lang="en-US" sz="3000" b="1" i="0" u="sng" strike="noStrike" cap="none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uniform mixture of two or more substances (Ex. Lemonade)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lang="en-US" sz="3000" b="1" i="0" u="sng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amount of solute dissolved in solvent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 for abbreviation =  [   ]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i="0" u="sng" strike="noStrike" cap="none" dirty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Passive Transport </a:t>
            </a:r>
            <a:r>
              <a:rPr lang="en-US" sz="3200" b="1" i="0" u="sng" strike="noStrike" cap="none" dirty="0" smtClean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of 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r>
              <a:rPr lang="en-US" dirty="0" smtClean="0"/>
              <a:t> </a:t>
            </a:r>
            <a:r>
              <a:rPr lang="en-US" dirty="0"/>
              <a:t>across the cell membrane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high concentration to low concentration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latin typeface="+mj-lt"/>
                <a:ea typeface="Times New Roman" panose="02020603050405020304" pitchFamily="18" charset="0"/>
              </a:rPr>
              <a:t>Requires NO energy</a:t>
            </a:r>
            <a:endParaRPr lang="en-US" sz="3600" dirty="0"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1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3200" b="1" i="0" u="sng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r>
              <a:rPr lang="en-US" sz="32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Movement of </a:t>
            </a:r>
            <a:r>
              <a:rPr lang="en-US" b="1" dirty="0"/>
              <a:t>particles</a:t>
            </a:r>
            <a:r>
              <a:rPr lang="en-US" dirty="0"/>
              <a:t> across the cell membrane against concentration difference (low to high)</a:t>
            </a:r>
          </a:p>
          <a:p>
            <a:pPr lvl="0"/>
            <a:r>
              <a:rPr lang="en-US" dirty="0"/>
              <a:t>Uses transport proteins (“pumps”)</a:t>
            </a:r>
          </a:p>
          <a:p>
            <a:r>
              <a:rPr lang="en-US" b="1" dirty="0"/>
              <a:t>Requires </a:t>
            </a:r>
            <a:r>
              <a:rPr lang="en-US" b="1" dirty="0" smtClean="0"/>
              <a:t>energy (ATP)</a:t>
            </a:r>
            <a:endParaRPr lang="en-US" sz="3200" b="1" i="0" u="none" strike="noStrike" cap="none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Cellular Transport</a:t>
            </a:r>
            <a:endParaRPr lang="en-US" sz="54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lvl="0" algn="ctr"/>
            <a:r>
              <a:rPr lang="en-US" dirty="0" smtClean="0"/>
              <a:t>HIGH to LOW  </a:t>
            </a:r>
          </a:p>
          <a:p>
            <a:pPr lvl="0" algn="ctr"/>
            <a:r>
              <a:rPr lang="en-US" dirty="0" smtClean="0"/>
              <a:t>NO ENERGY</a:t>
            </a:r>
            <a:endParaRPr lang="en-US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</a:t>
            </a:r>
            <a:r>
              <a:rPr lang="en-US" sz="5000" b="1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5000" b="1" i="0" u="none" strike="noStrike" cap="none" dirty="0">
              <a:solidFill>
                <a:srgbClr val="00B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733800" y="5410200"/>
            <a:ext cx="15525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65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Movement of </a:t>
            </a:r>
            <a:r>
              <a:rPr lang="en-US" b="1" dirty="0"/>
              <a:t>particles (solutes)</a:t>
            </a:r>
            <a:r>
              <a:rPr lang="en-US" dirty="0"/>
              <a:t> </a:t>
            </a:r>
            <a:r>
              <a:rPr lang="en-US" dirty="0" smtClean="0"/>
              <a:t>from an </a:t>
            </a:r>
            <a:r>
              <a:rPr lang="en-US" dirty="0"/>
              <a:t>area of high concentration to an area of low concentration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Oxygen and Carbon Dioxide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r>
              <a:rPr lang="en-US" sz="5000" b="1" i="0" u="none" strike="noStrike" cap="none" dirty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733800" y="5410200"/>
            <a:ext cx="15525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23" y="3732958"/>
            <a:ext cx="4741754" cy="31250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Movement of </a:t>
            </a:r>
            <a:r>
              <a:rPr lang="en-US" b="1" dirty="0"/>
              <a:t>particles (solutes) </a:t>
            </a:r>
            <a:r>
              <a:rPr lang="en-US" dirty="0" smtClean="0"/>
              <a:t>through </a:t>
            </a:r>
            <a:r>
              <a:rPr lang="en-US" b="1" dirty="0"/>
              <a:t>protein </a:t>
            </a:r>
            <a:r>
              <a:rPr lang="en-US" b="1" dirty="0" smtClean="0"/>
              <a:t>channels</a:t>
            </a:r>
            <a:r>
              <a:rPr lang="en-US" dirty="0" smtClean="0"/>
              <a:t> </a:t>
            </a:r>
            <a:r>
              <a:rPr lang="en-US" dirty="0"/>
              <a:t>from an area of high concentration </a:t>
            </a:r>
            <a:r>
              <a:rPr lang="en-US" dirty="0" smtClean="0"/>
              <a:t>to </a:t>
            </a:r>
            <a:r>
              <a:rPr lang="en-US" dirty="0"/>
              <a:t>an area of low concentration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Glucose/sugar, sodium/salt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r>
              <a:rPr lang="en-US" sz="5000" b="1" i="0" u="none" strike="noStrike" cap="none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Facilitated Diffusion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862" y="3768642"/>
            <a:ext cx="4714286" cy="34285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7630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n-US" dirty="0"/>
              <a:t>Movement of </a:t>
            </a:r>
            <a:r>
              <a:rPr lang="en-US" b="1" dirty="0"/>
              <a:t>water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an area of high concentration to an area of low </a:t>
            </a:r>
            <a:r>
              <a:rPr lang="en-US" dirty="0" smtClean="0"/>
              <a:t>concentration</a:t>
            </a:r>
            <a:endParaRPr lang="en-US" sz="3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r>
              <a:rPr lang="en-US" sz="5000" b="1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250959" y="3990974"/>
            <a:ext cx="15525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time…</a:t>
            </a:r>
          </a:p>
        </p:txBody>
      </p:sp>
      <p:pic>
        <p:nvPicPr>
          <p:cNvPr id="146" name="Shape 146" descr="Osmosis 1.png"/>
          <p:cNvPicPr preferRelativeResize="0"/>
          <p:nvPr/>
        </p:nvPicPr>
        <p:blipFill rotWithShape="1">
          <a:blip r:embed="rId3">
            <a:alphaModFix/>
          </a:blip>
          <a:srcRect l="7974" t="62408" r="66558" b="4327"/>
          <a:stretch/>
        </p:blipFill>
        <p:spPr>
          <a:xfrm>
            <a:off x="-21308" y="3050381"/>
            <a:ext cx="2328861" cy="22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Osmosis 1.png"/>
          <p:cNvPicPr preferRelativeResize="0"/>
          <p:nvPr/>
        </p:nvPicPr>
        <p:blipFill rotWithShape="1">
          <a:blip r:embed="rId3">
            <a:alphaModFix/>
          </a:blip>
          <a:srcRect l="56605" t="62408" r="19215" b="4327"/>
          <a:stretch/>
        </p:blipFill>
        <p:spPr>
          <a:xfrm>
            <a:off x="3437347" y="3052916"/>
            <a:ext cx="2211386" cy="2281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872455" y="3886201"/>
            <a:ext cx="609599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66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33" y="3066080"/>
            <a:ext cx="3266667" cy="35428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-44245" y="1614948"/>
            <a:ext cx="9379974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BC00"/>
              </a:buClr>
              <a:buNone/>
            </a:pPr>
            <a:r>
              <a:rPr lang="en-US" sz="2800" b="1" i="0" u="sng" dirty="0" smtClean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lang="en-US" sz="2800" b="1" i="0" u="sng" dirty="0" smtClean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solutions</a:t>
            </a:r>
            <a:r>
              <a:rPr lang="en-US" sz="28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/>
              <a:t>Higher solute concentration </a:t>
            </a:r>
          </a:p>
          <a:p>
            <a:pPr marL="457200" indent="-176213">
              <a:spcBef>
                <a:spcPts val="0"/>
              </a:spcBef>
              <a:buClr>
                <a:srgbClr val="00BC00"/>
              </a:buClr>
            </a:pPr>
            <a:r>
              <a:rPr lang="en-US" sz="2800" dirty="0" smtClean="0"/>
              <a:t>More </a:t>
            </a:r>
            <a:r>
              <a:rPr lang="en-US" sz="2800" dirty="0"/>
              <a:t>concentrated (“above strength”) solution than </a:t>
            </a:r>
            <a:r>
              <a:rPr lang="en-US" sz="2800" dirty="0" smtClean="0"/>
              <a:t>cell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will move </a:t>
            </a:r>
            <a:r>
              <a:rPr lang="en-US" sz="2400" b="1" i="1" u="sng" strike="noStrike" cap="none" dirty="0" smtClean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-US" sz="2400" b="0" i="0" u="none" strike="noStrike" cap="none" dirty="0" smtClean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cell→ </a:t>
            </a:r>
            <a:r>
              <a:rPr lang="en-US" sz="2800" b="1" i="1" u="none" strike="noStrike" cap="none" dirty="0" smtClean="0">
                <a:solidFill>
                  <a:srgbClr val="00BC00"/>
                </a:solidFill>
                <a:latin typeface="Arial"/>
                <a:ea typeface="Arial"/>
                <a:cs typeface="Arial"/>
                <a:sym typeface="Arial"/>
              </a:rPr>
              <a:t>Cell shrivels</a:t>
            </a:r>
          </a:p>
          <a:p>
            <a:pPr marL="280987" indent="0">
              <a:spcBef>
                <a:spcPts val="0"/>
              </a:spcBef>
              <a:buClr>
                <a:srgbClr val="00BC00"/>
              </a:buClr>
              <a:buNone/>
            </a:pPr>
            <a:endParaRPr lang="en-US" sz="2800" b="1" i="1" u="none" strike="noStrike" cap="none" dirty="0" smtClean="0">
              <a:solidFill>
                <a:srgbClr val="00B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66FF"/>
              </a:buClr>
              <a:buSzPct val="100000"/>
              <a:buNone/>
            </a:pPr>
            <a:r>
              <a:rPr lang="en-US" sz="2800" b="1" i="0" u="sng" dirty="0" smtClean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r>
              <a:rPr lang="en-US" sz="2800" b="1" i="0" u="sng" dirty="0" smtClean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solutions</a:t>
            </a:r>
            <a:r>
              <a:rPr lang="en-US" sz="28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/>
              <a:t>Less </a:t>
            </a:r>
            <a:r>
              <a:rPr lang="en-US" sz="2800" dirty="0"/>
              <a:t>solute concentration</a:t>
            </a:r>
          </a:p>
          <a:p>
            <a:r>
              <a:rPr lang="en-US" sz="2800" dirty="0"/>
              <a:t>Less </a:t>
            </a:r>
            <a:r>
              <a:rPr lang="en-US" sz="2800" dirty="0" smtClean="0"/>
              <a:t>concentrated </a:t>
            </a:r>
            <a:r>
              <a:rPr lang="en-US" sz="2800" dirty="0"/>
              <a:t>(“below strength”) solution than </a:t>
            </a:r>
            <a:r>
              <a:rPr lang="en-US" sz="2800" dirty="0" smtClean="0"/>
              <a:t>cell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Water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</a:t>
            </a:r>
            <a:r>
              <a:rPr lang="en-US" sz="2400" b="1" i="1" u="sng" strike="noStrike" cap="none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into</a:t>
            </a:r>
            <a:r>
              <a:rPr lang="en-US" sz="2400" b="0" i="0" u="none" strike="noStrike" cap="none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cell→ </a:t>
            </a:r>
            <a:r>
              <a:rPr lang="en-US" sz="2800" b="1" i="1" u="none" strike="noStrike" cap="none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2800" b="1" i="1" u="none" strike="noStrike" cap="none" dirty="0" smtClean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swells</a:t>
            </a:r>
          </a:p>
          <a:p>
            <a:pPr marL="203200" indent="0">
              <a:buNone/>
            </a:pPr>
            <a:endParaRPr lang="en-US" sz="2800" b="1" i="1" u="none" strike="noStrike" cap="none" dirty="0" smtClean="0">
              <a:solidFill>
                <a:srgbClr val="CC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560"/>
              </a:spcBef>
              <a:buClr>
                <a:srgbClr val="FF6600"/>
              </a:buClr>
              <a:buNone/>
            </a:pPr>
            <a:r>
              <a:rPr lang="en-US" sz="2800" b="1" i="0" u="sng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  <a:r>
              <a:rPr lang="en-US" sz="2800" b="1" i="0" u="sng" dirty="0" smtClean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/>
              <a:t>Equal solute concentrations on both sides of the cell membrane (“same strength”)</a:t>
            </a: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800" b="1" i="1" u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Cell stays the same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81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Passive Transport: </a:t>
            </a:r>
            <a:r>
              <a:rPr lang="en-US" sz="5000" b="1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495</Words>
  <Application>Microsoft Office PowerPoint</Application>
  <PresentationFormat>On-screen Show (4:3)</PresentationFormat>
  <Paragraphs>92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Symbol</vt:lpstr>
      <vt:lpstr>Times New Roman</vt:lpstr>
      <vt:lpstr>Default Design</vt:lpstr>
      <vt:lpstr>Homeostasis</vt:lpstr>
      <vt:lpstr>Cell Membrane</vt:lpstr>
      <vt:lpstr>Words to Know</vt:lpstr>
      <vt:lpstr>Cellular Transport</vt:lpstr>
      <vt:lpstr>Passive Transport:</vt:lpstr>
      <vt:lpstr>Passive Transport: Diffusion</vt:lpstr>
      <vt:lpstr>Passive Transport: Facilitated Diffusion</vt:lpstr>
      <vt:lpstr>Passive Transport: Osmosis</vt:lpstr>
      <vt:lpstr>Passive Transport: Osmosis</vt:lpstr>
      <vt:lpstr>Passive Transport: Osmosis</vt:lpstr>
      <vt:lpstr>Passive Transport: Osmosis</vt:lpstr>
      <vt:lpstr>Passive Transport: Osmosis</vt:lpstr>
      <vt:lpstr>Active Transport:</vt:lpstr>
      <vt:lpstr>Active Transport: Endocytosis</vt:lpstr>
      <vt:lpstr>Active Transport: Exocytosis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GRAY</dc:creator>
  <cp:lastModifiedBy>Ashley Self</cp:lastModifiedBy>
  <cp:revision>10</cp:revision>
  <dcterms:modified xsi:type="dcterms:W3CDTF">2017-09-26T16:46:01Z</dcterms:modified>
</cp:coreProperties>
</file>